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81" r:id="rId19"/>
    <p:sldId id="275" r:id="rId20"/>
    <p:sldId id="276" r:id="rId21"/>
    <p:sldId id="277" r:id="rId22"/>
    <p:sldId id="278" r:id="rId23"/>
    <p:sldId id="282" r:id="rId24"/>
    <p:sldId id="279" r:id="rId25"/>
    <p:sldId id="280"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10"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42002B-953E-423E-93B2-4D3AA68CAD96}"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tr-TR"/>
        </a:p>
      </dgm:t>
    </dgm:pt>
    <dgm:pt modelId="{885A8340-F8E7-4E97-9AA6-17B342FED821}">
      <dgm:prSet/>
      <dgm:spPr/>
      <dgm:t>
        <a:bodyPr/>
        <a:lstStyle/>
        <a:p>
          <a:pPr rtl="0"/>
          <a:r>
            <a:rPr lang="tr-TR" dirty="0" smtClean="0"/>
            <a:t>Giresun İl MEM</a:t>
          </a:r>
          <a:br>
            <a:rPr lang="tr-TR" dirty="0" smtClean="0"/>
          </a:br>
          <a:r>
            <a:rPr lang="tr-TR" dirty="0" smtClean="0"/>
            <a:t>Temel Eğitim Şube Müdürlüğü</a:t>
          </a:r>
        </a:p>
        <a:p>
          <a:pPr rtl="0"/>
          <a:endParaRPr lang="tr-TR" dirty="0"/>
        </a:p>
      </dgm:t>
    </dgm:pt>
    <dgm:pt modelId="{7D881CB6-936E-4CFC-A9CB-77D0E75DA511}" type="parTrans" cxnId="{833FDB20-02F9-4CB3-BFCF-B01BC25C6A83}">
      <dgm:prSet/>
      <dgm:spPr/>
      <dgm:t>
        <a:bodyPr/>
        <a:lstStyle/>
        <a:p>
          <a:endParaRPr lang="tr-TR"/>
        </a:p>
      </dgm:t>
    </dgm:pt>
    <dgm:pt modelId="{1BCB2359-F50E-451B-8AFE-1D6F31311055}" type="sibTrans" cxnId="{833FDB20-02F9-4CB3-BFCF-B01BC25C6A83}">
      <dgm:prSet/>
      <dgm:spPr/>
      <dgm:t>
        <a:bodyPr/>
        <a:lstStyle/>
        <a:p>
          <a:endParaRPr lang="tr-TR"/>
        </a:p>
      </dgm:t>
    </dgm:pt>
    <dgm:pt modelId="{65D6DBD4-A30E-4187-94B4-5F7ACA5E89A1}" type="pres">
      <dgm:prSet presAssocID="{9D42002B-953E-423E-93B2-4D3AA68CAD96}" presName="CompostProcess" presStyleCnt="0">
        <dgm:presLayoutVars>
          <dgm:dir/>
          <dgm:resizeHandles val="exact"/>
        </dgm:presLayoutVars>
      </dgm:prSet>
      <dgm:spPr/>
      <dgm:t>
        <a:bodyPr/>
        <a:lstStyle/>
        <a:p>
          <a:endParaRPr lang="tr-TR"/>
        </a:p>
      </dgm:t>
    </dgm:pt>
    <dgm:pt modelId="{53142EFF-38C3-48A6-9E73-D7B0D2B07CF8}" type="pres">
      <dgm:prSet presAssocID="{9D42002B-953E-423E-93B2-4D3AA68CAD96}" presName="arrow" presStyleLbl="bgShp" presStyleIdx="0" presStyleCnt="1"/>
      <dgm:spPr/>
    </dgm:pt>
    <dgm:pt modelId="{006EF7EA-C0EA-43A7-B04C-698BD3855E8C}" type="pres">
      <dgm:prSet presAssocID="{9D42002B-953E-423E-93B2-4D3AA68CAD96}" presName="linearProcess" presStyleCnt="0"/>
      <dgm:spPr/>
    </dgm:pt>
    <dgm:pt modelId="{3F9DB822-7340-4316-97B9-9D7A0A5E43C0}" type="pres">
      <dgm:prSet presAssocID="{885A8340-F8E7-4E97-9AA6-17B342FED821}" presName="textNode" presStyleLbl="node1" presStyleIdx="0" presStyleCnt="1" custScaleY="189800">
        <dgm:presLayoutVars>
          <dgm:bulletEnabled val="1"/>
        </dgm:presLayoutVars>
      </dgm:prSet>
      <dgm:spPr/>
      <dgm:t>
        <a:bodyPr/>
        <a:lstStyle/>
        <a:p>
          <a:endParaRPr lang="tr-TR"/>
        </a:p>
      </dgm:t>
    </dgm:pt>
  </dgm:ptLst>
  <dgm:cxnLst>
    <dgm:cxn modelId="{50C8B585-1C61-403E-965C-1FCC98A2ADB7}" type="presOf" srcId="{9D42002B-953E-423E-93B2-4D3AA68CAD96}" destId="{65D6DBD4-A30E-4187-94B4-5F7ACA5E89A1}" srcOrd="0" destOrd="0" presId="urn:microsoft.com/office/officeart/2005/8/layout/hProcess9"/>
    <dgm:cxn modelId="{91A47FE0-6C94-444F-A7FA-7C9951AC40F0}" type="presOf" srcId="{885A8340-F8E7-4E97-9AA6-17B342FED821}" destId="{3F9DB822-7340-4316-97B9-9D7A0A5E43C0}" srcOrd="0" destOrd="0" presId="urn:microsoft.com/office/officeart/2005/8/layout/hProcess9"/>
    <dgm:cxn modelId="{833FDB20-02F9-4CB3-BFCF-B01BC25C6A83}" srcId="{9D42002B-953E-423E-93B2-4D3AA68CAD96}" destId="{885A8340-F8E7-4E97-9AA6-17B342FED821}" srcOrd="0" destOrd="0" parTransId="{7D881CB6-936E-4CFC-A9CB-77D0E75DA511}" sibTransId="{1BCB2359-F50E-451B-8AFE-1D6F31311055}"/>
    <dgm:cxn modelId="{3DBADE1D-C147-47FA-83FC-95C6224DB6AC}" type="presParOf" srcId="{65D6DBD4-A30E-4187-94B4-5F7ACA5E89A1}" destId="{53142EFF-38C3-48A6-9E73-D7B0D2B07CF8}" srcOrd="0" destOrd="0" presId="urn:microsoft.com/office/officeart/2005/8/layout/hProcess9"/>
    <dgm:cxn modelId="{2FDDF59B-DC0E-4EAE-8336-F8C5F083681F}" type="presParOf" srcId="{65D6DBD4-A30E-4187-94B4-5F7ACA5E89A1}" destId="{006EF7EA-C0EA-43A7-B04C-698BD3855E8C}" srcOrd="1" destOrd="0" presId="urn:microsoft.com/office/officeart/2005/8/layout/hProcess9"/>
    <dgm:cxn modelId="{424176EF-C50B-44E5-8ED7-3C8E61822A47}" type="presParOf" srcId="{006EF7EA-C0EA-43A7-B04C-698BD3855E8C}" destId="{3F9DB822-7340-4316-97B9-9D7A0A5E43C0}"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2EFF-38C3-48A6-9E73-D7B0D2B07CF8}">
      <dsp:nvSpPr>
        <dsp:cNvPr id="0" name=""/>
        <dsp:cNvSpPr/>
      </dsp:nvSpPr>
      <dsp:spPr>
        <a:xfrm>
          <a:off x="604867" y="0"/>
          <a:ext cx="6855161" cy="239228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9DB822-7340-4316-97B9-9D7A0A5E43C0}">
      <dsp:nvSpPr>
        <dsp:cNvPr id="0" name=""/>
        <dsp:cNvSpPr/>
      </dsp:nvSpPr>
      <dsp:spPr>
        <a:xfrm>
          <a:off x="1323146" y="288031"/>
          <a:ext cx="5418602" cy="181622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tr-TR" sz="3100" kern="1200" dirty="0" smtClean="0"/>
            <a:t>Giresun İl MEM</a:t>
          </a:r>
          <a:br>
            <a:rPr lang="tr-TR" sz="3100" kern="1200" dirty="0" smtClean="0"/>
          </a:br>
          <a:r>
            <a:rPr lang="tr-TR" sz="3100" kern="1200" dirty="0" smtClean="0"/>
            <a:t>Temel Eğitim Şube Müdürlüğü</a:t>
          </a:r>
        </a:p>
        <a:p>
          <a:pPr lvl="0" algn="ctr" defTabSz="1377950" rtl="0">
            <a:lnSpc>
              <a:spcPct val="90000"/>
            </a:lnSpc>
            <a:spcBef>
              <a:spcPct val="0"/>
            </a:spcBef>
            <a:spcAft>
              <a:spcPct val="35000"/>
            </a:spcAft>
          </a:pPr>
          <a:endParaRPr lang="tr-TR" sz="3100" kern="1200" dirty="0"/>
        </a:p>
      </dsp:txBody>
      <dsp:txXfrm>
        <a:off x="1411807" y="376692"/>
        <a:ext cx="5241280" cy="163890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AF4F6DA-1CE3-4A90-A897-FF2FF585A887}" type="datetimeFigureOut">
              <a:rPr lang="tr-TR" smtClean="0"/>
              <a:t>18.09.2019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B364DE-0269-4139-B886-67D3B85639EA}" type="slidenum">
              <a:rPr lang="tr-TR" smtClean="0"/>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AF4F6DA-1CE3-4A90-A897-FF2FF585A887}" type="datetimeFigureOut">
              <a:rPr lang="tr-TR" smtClean="0"/>
              <a:t>18.09.2019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B364DE-0269-4139-B886-67D3B85639E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AF4F6DA-1CE3-4A90-A897-FF2FF585A887}" type="datetimeFigureOut">
              <a:rPr lang="tr-TR" smtClean="0"/>
              <a:t>18.09.2019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B364DE-0269-4139-B886-67D3B85639E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AF4F6DA-1CE3-4A90-A897-FF2FF585A887}" type="datetimeFigureOut">
              <a:rPr lang="tr-TR" smtClean="0"/>
              <a:t>18.09.2019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B364DE-0269-4139-B886-67D3B85639E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AF4F6DA-1CE3-4A90-A897-FF2FF585A887}" type="datetimeFigureOut">
              <a:rPr lang="tr-TR" smtClean="0"/>
              <a:t>18.09.2019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B364DE-0269-4139-B886-67D3B85639EA}" type="slidenum">
              <a:rPr lang="tr-TR" smtClean="0"/>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9AF4F6DA-1CE3-4A90-A897-FF2FF585A887}" type="datetimeFigureOut">
              <a:rPr lang="tr-TR" smtClean="0"/>
              <a:t>18.09.2019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B364DE-0269-4139-B886-67D3B85639E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9AF4F6DA-1CE3-4A90-A897-FF2FF585A887}" type="datetimeFigureOut">
              <a:rPr lang="tr-TR" smtClean="0"/>
              <a:t>18.09.2019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CB364DE-0269-4139-B886-67D3B85639EA}" type="slidenum">
              <a:rPr lang="tr-TR" smtClean="0"/>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AF4F6DA-1CE3-4A90-A897-FF2FF585A887}" type="datetimeFigureOut">
              <a:rPr lang="tr-TR" smtClean="0"/>
              <a:t>18.09.2019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CB364DE-0269-4139-B886-67D3B85639E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4F6DA-1CE3-4A90-A897-FF2FF585A887}" type="datetimeFigureOut">
              <a:rPr lang="tr-TR" smtClean="0"/>
              <a:t>18.09.2019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CB364DE-0269-4139-B886-67D3B85639E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AF4F6DA-1CE3-4A90-A897-FF2FF585A887}" type="datetimeFigureOut">
              <a:rPr lang="tr-TR" smtClean="0"/>
              <a:t>18.09.2019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B364DE-0269-4139-B886-67D3B85639EA}" type="slidenum">
              <a:rPr lang="tr-TR" smtClean="0"/>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AF4F6DA-1CE3-4A90-A897-FF2FF585A887}" type="datetimeFigureOut">
              <a:rPr lang="tr-TR" smtClean="0"/>
              <a:t>18.09.2019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B364DE-0269-4139-B886-67D3B85639E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AF4F6DA-1CE3-4A90-A897-FF2FF585A887}" type="datetimeFigureOut">
              <a:rPr lang="tr-TR" smtClean="0"/>
              <a:t>18.09.2019</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8CB364DE-0269-4139-B886-67D3B85639EA}" type="slidenum">
              <a:rPr lang="tr-TR" smtClean="0"/>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yagram 6"/>
          <p:cNvGraphicFramePr/>
          <p:nvPr>
            <p:extLst>
              <p:ext uri="{D42A27DB-BD31-4B8C-83A1-F6EECF244321}">
                <p14:modId xmlns:p14="http://schemas.microsoft.com/office/powerpoint/2010/main" val="2660357355"/>
              </p:ext>
            </p:extLst>
          </p:nvPr>
        </p:nvGraphicFramePr>
        <p:xfrm>
          <a:off x="755576" y="2924944"/>
          <a:ext cx="8064896" cy="23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meb yeni logo indir ile ilgili gÃ¶rsel sonucu"/>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915816" cy="378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736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548680"/>
            <a:ext cx="7543800" cy="5760640"/>
          </a:xfrm>
        </p:spPr>
        <p:txBody>
          <a:bodyPr>
            <a:noAutofit/>
          </a:bodyPr>
          <a:lstStyle/>
          <a:p>
            <a:pPr marL="0" indent="0" algn="just">
              <a:buNone/>
            </a:pPr>
            <a:r>
              <a:rPr lang="tr-TR" sz="1600" dirty="0"/>
              <a:t>(5) Okul öncesi eğitim kurumlarında okula kayıt:</a:t>
            </a:r>
          </a:p>
          <a:p>
            <a:pPr marL="0" indent="0" algn="just">
              <a:buNone/>
            </a:pPr>
            <a:r>
              <a:rPr lang="tr-TR" sz="1600" dirty="0"/>
              <a:t>a) </a:t>
            </a:r>
            <a:r>
              <a:rPr lang="tr-TR" sz="1600" b="1" dirty="0"/>
              <a:t>(Değişik:RG-10/7/2019-30827) </a:t>
            </a:r>
            <a:r>
              <a:rPr lang="tr-TR" sz="1600" dirty="0"/>
              <a:t>Anaokulu, </a:t>
            </a:r>
            <a:r>
              <a:rPr lang="tr-TR" sz="1600" dirty="0">
                <a:solidFill>
                  <a:srgbClr val="FF0000"/>
                </a:solidFill>
              </a:rPr>
              <a:t>ana sınıfı </a:t>
            </a:r>
            <a:r>
              <a:rPr lang="tr-TR" sz="1600" dirty="0"/>
              <a:t>ve uygulama sınıflarına, kayıtların yapıldığı yılın eylül ayı sonu itibarıyla </a:t>
            </a:r>
            <a:r>
              <a:rPr lang="tr-TR" sz="1600" dirty="0">
                <a:solidFill>
                  <a:srgbClr val="FF0000"/>
                </a:solidFill>
              </a:rPr>
              <a:t>57-68 aylık </a:t>
            </a:r>
            <a:r>
              <a:rPr lang="tr-TR" sz="1600" dirty="0"/>
              <a:t>çocukların kaydı yapılır. </a:t>
            </a:r>
            <a:r>
              <a:rPr lang="tr-TR" sz="1600" dirty="0">
                <a:solidFill>
                  <a:srgbClr val="FF0000"/>
                </a:solidFill>
              </a:rPr>
              <a:t>Okulun kayıt alanında ikamet eden ve bir sonraki eğitim ve öğretim yılında ilkokula başlayacak çocukların kaydı yapıldıktan sonra fiziki imkânları yeterli olan anaokulu ve uygulama sınıflarına 36-56 aylık, ana sınıflarına ise 45-56 aylık çocuklar da kaydedilebilir</a:t>
            </a:r>
            <a:r>
              <a:rPr lang="tr-TR" sz="1600" dirty="0" smtClean="0"/>
              <a:t>.</a:t>
            </a:r>
          </a:p>
          <a:p>
            <a:pPr marL="0" indent="0" algn="just">
              <a:buNone/>
            </a:pPr>
            <a:r>
              <a:rPr lang="tr-TR" sz="1600" dirty="0" smtClean="0"/>
              <a:t>b</a:t>
            </a:r>
            <a:r>
              <a:rPr lang="tr-TR" sz="1600" dirty="0"/>
              <a:t>) </a:t>
            </a:r>
            <a:r>
              <a:rPr lang="tr-TR" sz="1600" b="1" dirty="0"/>
              <a:t>(Değişik:RG-10/7/2019-30827) </a:t>
            </a:r>
            <a:r>
              <a:rPr lang="tr-TR" sz="1600" dirty="0"/>
              <a:t>Bir grup oluşturabilecek kadar çocuk bulunmayan okullarda </a:t>
            </a:r>
            <a:r>
              <a:rPr lang="tr-TR" sz="1600" dirty="0">
                <a:solidFill>
                  <a:srgbClr val="FF0000"/>
                </a:solidFill>
              </a:rPr>
              <a:t>36-68 aylık </a:t>
            </a:r>
            <a:r>
              <a:rPr lang="tr-TR" sz="1600" dirty="0"/>
              <a:t>çocuklar aynı ana sınıfına kaydedilebilir</a:t>
            </a:r>
            <a:r>
              <a:rPr lang="tr-TR" sz="1600" dirty="0" smtClean="0"/>
              <a:t>.</a:t>
            </a:r>
          </a:p>
          <a:p>
            <a:pPr marL="0" indent="0" algn="just">
              <a:buNone/>
            </a:pPr>
            <a:r>
              <a:rPr lang="tr-TR" sz="1600" dirty="0" smtClean="0"/>
              <a:t>c</a:t>
            </a:r>
            <a:r>
              <a:rPr lang="tr-TR" sz="1600" dirty="0"/>
              <a:t>) </a:t>
            </a:r>
            <a:r>
              <a:rPr lang="tr-TR" sz="1600" b="1" dirty="0"/>
              <a:t>(Değişik:RG-10/7/2019-30827)</a:t>
            </a:r>
            <a:r>
              <a:rPr lang="tr-TR" sz="1600" b="1" dirty="0">
                <a:solidFill>
                  <a:srgbClr val="FF0000"/>
                </a:solidFill>
              </a:rPr>
              <a:t> </a:t>
            </a:r>
            <a:r>
              <a:rPr lang="tr-TR" sz="1600" dirty="0">
                <a:solidFill>
                  <a:srgbClr val="FF0000"/>
                </a:solidFill>
              </a:rPr>
              <a:t>İlkokula kaydı bir yıl ertelenen ve bir önceki yıl okul öncesi eğitim almamış olan 69-71 aylık çocuklara, okul öncesi eğitim kurumlarına kayıtta öncelik tanınır</a:t>
            </a:r>
            <a:r>
              <a:rPr lang="tr-TR" sz="1600" dirty="0" smtClean="0">
                <a:solidFill>
                  <a:srgbClr val="FF0000"/>
                </a:solidFill>
              </a:rPr>
              <a:t>.</a:t>
            </a:r>
          </a:p>
          <a:p>
            <a:pPr marL="0" indent="0" algn="just">
              <a:buNone/>
            </a:pPr>
            <a:r>
              <a:rPr lang="tr-TR" sz="1600" dirty="0" smtClean="0"/>
              <a:t>ç</a:t>
            </a:r>
            <a:r>
              <a:rPr lang="tr-TR" sz="1600" dirty="0"/>
              <a:t>) </a:t>
            </a:r>
            <a:r>
              <a:rPr lang="tr-TR" sz="1600" b="1" dirty="0"/>
              <a:t>(Değişik:RG-10/7/2019-30827) </a:t>
            </a:r>
            <a:r>
              <a:rPr lang="tr-TR" sz="1600" dirty="0">
                <a:solidFill>
                  <a:srgbClr val="FF0000"/>
                </a:solidFill>
              </a:rPr>
              <a:t>Eğitimlerine tam zamanlı kaynaştırma/bütünleştirme yoluyla devam eden öğrencilerden okul öncesi eğitimde bir sınıfta bulunacak özel eğitim ihtiyacı olan öğrenci sayısı 7/7/2018 tarihli ve 30471 sayılı Resmî Gazete’de yayımlanan Özel Eğitim Hizmetleri Yönetmeliği hükümleri doğrultusunda düzenlenir</a:t>
            </a:r>
            <a:r>
              <a:rPr lang="tr-TR" sz="1600" dirty="0" smtClean="0">
                <a:solidFill>
                  <a:srgbClr val="FF0000"/>
                </a:solidFill>
              </a:rPr>
              <a:t>.</a:t>
            </a:r>
          </a:p>
          <a:p>
            <a:pPr marL="0" indent="0" algn="just">
              <a:buNone/>
            </a:pPr>
            <a:r>
              <a:rPr lang="tr-TR" sz="1600" dirty="0" smtClean="0"/>
              <a:t>d</a:t>
            </a:r>
            <a:r>
              <a:rPr lang="tr-TR" sz="1600" dirty="0"/>
              <a:t>) </a:t>
            </a:r>
            <a:r>
              <a:rPr lang="tr-TR" sz="1600" b="1" dirty="0"/>
              <a:t>(Değişik:RG-10/7/2019-30827) </a:t>
            </a:r>
            <a:r>
              <a:rPr lang="tr-TR" sz="1600" dirty="0"/>
              <a:t>Eğitimlerini tam zamanlı kaynaştırma/bütünleştirme yoluyla sürdüremeyecek durumda olan ağır düzeyde yetersizliği bulunanlar ile birden çok yetersizliği olan çocuklar, bu kurumlarda fiziki mekânın uygun olması ve özel eğitim öğretmeni istihdam edilmesi kaydıyla açılan özel eğitim sınıflarına kaydedilir.</a:t>
            </a:r>
          </a:p>
          <a:p>
            <a:pPr algn="just"/>
            <a:endParaRPr lang="tr-TR" sz="1600" dirty="0"/>
          </a:p>
        </p:txBody>
      </p:sp>
    </p:spTree>
    <p:extLst>
      <p:ext uri="{BB962C8B-B14F-4D97-AF65-F5344CB8AC3E}">
        <p14:creationId xmlns:p14="http://schemas.microsoft.com/office/powerpoint/2010/main" val="4032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340768"/>
            <a:ext cx="7543800" cy="3886200"/>
          </a:xfrm>
        </p:spPr>
        <p:txBody>
          <a:bodyPr>
            <a:normAutofit lnSpcReduction="10000"/>
          </a:bodyPr>
          <a:lstStyle/>
          <a:p>
            <a:pPr marL="0" indent="0" algn="just">
              <a:buNone/>
            </a:pPr>
            <a:r>
              <a:rPr lang="tr-TR" dirty="0"/>
              <a:t>(6) İlkokula kayıt:</a:t>
            </a:r>
          </a:p>
          <a:p>
            <a:pPr marL="0" indent="0" algn="just">
              <a:buNone/>
            </a:pPr>
            <a:r>
              <a:rPr lang="tr-TR" dirty="0"/>
              <a:t>a) </a:t>
            </a:r>
            <a:r>
              <a:rPr lang="tr-TR" b="1" dirty="0"/>
              <a:t>(Değişik:RG-10/7/2019-30827)</a:t>
            </a:r>
            <a:r>
              <a:rPr lang="tr-TR" dirty="0"/>
              <a:t> İlkokulların birinci sınıfına, kayıtların yapıldığı yılın eylül ayı sonu itibarıyla </a:t>
            </a:r>
            <a:r>
              <a:rPr lang="tr-TR" dirty="0">
                <a:solidFill>
                  <a:srgbClr val="FF0000"/>
                </a:solidFill>
              </a:rPr>
              <a:t>69 </a:t>
            </a:r>
            <a:r>
              <a:rPr lang="tr-TR" dirty="0"/>
              <a:t>ayını dolduran çocukların kaydı yapılır. Ayrıca </a:t>
            </a:r>
            <a:r>
              <a:rPr lang="tr-TR" dirty="0">
                <a:solidFill>
                  <a:srgbClr val="FF0000"/>
                </a:solidFill>
              </a:rPr>
              <a:t>66, 67 ve 68 aylık çocuklardan velisinin yazılı isteği bulunanlar da ilkokul birinci sınıfa kaydedilir.</a:t>
            </a:r>
          </a:p>
          <a:p>
            <a:pPr marL="0" indent="0" algn="just">
              <a:buNone/>
            </a:pPr>
            <a:r>
              <a:rPr lang="tr-TR" dirty="0"/>
              <a:t>b) </a:t>
            </a:r>
            <a:r>
              <a:rPr lang="tr-TR" b="1" dirty="0"/>
              <a:t>(Değişik:RG-10/7/2019-30827) </a:t>
            </a:r>
            <a:r>
              <a:rPr lang="tr-TR" dirty="0">
                <a:solidFill>
                  <a:srgbClr val="FF0000"/>
                </a:solidFill>
              </a:rPr>
              <a:t>Okul müdürlükleri, yaşça kayıt hakkını elde eden çocuklardan 69, 70 ve 71 aylık olanları velisinin yazılı talebi bulunması halinde okul öncesi eğitime yönlendirir veya kayıtlarını bir yıl erteler.</a:t>
            </a:r>
          </a:p>
          <a:p>
            <a:pPr algn="just"/>
            <a:endParaRPr lang="tr-TR" dirty="0"/>
          </a:p>
        </p:txBody>
      </p:sp>
    </p:spTree>
    <p:extLst>
      <p:ext uri="{BB962C8B-B14F-4D97-AF65-F5344CB8AC3E}">
        <p14:creationId xmlns:p14="http://schemas.microsoft.com/office/powerpoint/2010/main" val="368600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0"/>
            <a:ext cx="7554416" cy="1600200"/>
          </a:xfrm>
        </p:spPr>
        <p:txBody>
          <a:bodyPr>
            <a:normAutofit/>
          </a:bodyPr>
          <a:lstStyle/>
          <a:p>
            <a:r>
              <a:rPr lang="tr-TR" sz="3200" dirty="0">
                <a:solidFill>
                  <a:srgbClr val="FF0000"/>
                </a:solidFill>
              </a:rPr>
              <a:t>Nakil</a:t>
            </a:r>
            <a:br>
              <a:rPr lang="tr-TR" sz="3200" dirty="0">
                <a:solidFill>
                  <a:srgbClr val="FF0000"/>
                </a:solidFill>
              </a:rPr>
            </a:br>
            <a:r>
              <a:rPr lang="tr-TR" sz="3200" dirty="0">
                <a:solidFill>
                  <a:srgbClr val="FF0000"/>
                </a:solidFill>
              </a:rPr>
              <a:t>MADDE 12 </a:t>
            </a:r>
          </a:p>
        </p:txBody>
      </p:sp>
      <p:sp>
        <p:nvSpPr>
          <p:cNvPr id="3" name="İçerik Yer Tutucusu 2"/>
          <p:cNvSpPr>
            <a:spLocks noGrp="1"/>
          </p:cNvSpPr>
          <p:nvPr>
            <p:ph idx="1"/>
          </p:nvPr>
        </p:nvSpPr>
        <p:spPr>
          <a:xfrm>
            <a:off x="755576" y="1772816"/>
            <a:ext cx="7543800" cy="3886200"/>
          </a:xfrm>
        </p:spPr>
        <p:txBody>
          <a:bodyPr/>
          <a:lstStyle/>
          <a:p>
            <a:pPr marL="0" indent="0" algn="just">
              <a:buNone/>
            </a:pPr>
            <a:r>
              <a:rPr lang="tr-TR" dirty="0"/>
              <a:t>(5) </a:t>
            </a:r>
            <a:r>
              <a:rPr lang="tr-TR" b="1" dirty="0"/>
              <a:t>(Değişik:RG-10/7/2019-30827) </a:t>
            </a:r>
            <a:r>
              <a:rPr lang="tr-TR" dirty="0"/>
              <a:t>Şehit, harp malûlü ve muharip gazi çocukları, </a:t>
            </a:r>
            <a:r>
              <a:rPr lang="tr-TR" dirty="0">
                <a:solidFill>
                  <a:srgbClr val="FF0000"/>
                </a:solidFill>
              </a:rPr>
              <a:t>millî sporcu olan çocuklar</a:t>
            </a:r>
            <a:r>
              <a:rPr lang="tr-TR" dirty="0"/>
              <a:t>, özel eğitime ihtiyacı olan çocuklar ile 8/3/2012 tarihli ve </a:t>
            </a:r>
            <a:r>
              <a:rPr lang="tr-TR" dirty="0">
                <a:solidFill>
                  <a:srgbClr val="FF0000"/>
                </a:solidFill>
              </a:rPr>
              <a:t>6284 sayılı Ailenin Korunması ve Kadına Karşı Şiddetin Önlenmesine Dair Kanun, 24/5/1983 tarihli ve 2828 sayılı Sosyal Hizmetler Kanunu, 3/7/2005 tarihli ve 5395 sayılı Çocuk Koruma Kanunu kapsamındaki çocukların nakilleri, durumlarını belgelendirmeleri şartıyla kontenjan şartı aranmadan ve </a:t>
            </a:r>
            <a:r>
              <a:rPr lang="tr-TR" dirty="0"/>
              <a:t>ulusal adres veri tabanındaki adreslerine bakılmaksızın istedikleri okula yapılır</a:t>
            </a:r>
            <a:r>
              <a:rPr lang="tr-TR" dirty="0" smtClean="0"/>
              <a:t>.</a:t>
            </a:r>
            <a:endParaRPr lang="tr-TR" dirty="0"/>
          </a:p>
        </p:txBody>
      </p:sp>
    </p:spTree>
    <p:extLst>
      <p:ext uri="{BB962C8B-B14F-4D97-AF65-F5344CB8AC3E}">
        <p14:creationId xmlns:p14="http://schemas.microsoft.com/office/powerpoint/2010/main" val="2290488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16632"/>
            <a:ext cx="7554416" cy="1600200"/>
          </a:xfrm>
        </p:spPr>
        <p:txBody>
          <a:bodyPr>
            <a:normAutofit/>
          </a:bodyPr>
          <a:lstStyle/>
          <a:p>
            <a:r>
              <a:rPr lang="tr-TR" sz="3200" dirty="0">
                <a:solidFill>
                  <a:srgbClr val="FF0000"/>
                </a:solidFill>
              </a:rPr>
              <a:t>Denklik ile kayıt</a:t>
            </a:r>
            <a:br>
              <a:rPr lang="tr-TR" sz="3200" dirty="0">
                <a:solidFill>
                  <a:srgbClr val="FF0000"/>
                </a:solidFill>
              </a:rPr>
            </a:br>
            <a:r>
              <a:rPr lang="tr-TR" sz="3200" dirty="0">
                <a:solidFill>
                  <a:srgbClr val="FF0000"/>
                </a:solidFill>
              </a:rPr>
              <a:t>MADDE 13</a:t>
            </a:r>
          </a:p>
        </p:txBody>
      </p:sp>
      <p:sp>
        <p:nvSpPr>
          <p:cNvPr id="3" name="İçerik Yer Tutucusu 2"/>
          <p:cNvSpPr>
            <a:spLocks noGrp="1"/>
          </p:cNvSpPr>
          <p:nvPr>
            <p:ph idx="1"/>
          </p:nvPr>
        </p:nvSpPr>
        <p:spPr>
          <a:xfrm>
            <a:off x="755576" y="1988840"/>
            <a:ext cx="7543800" cy="3886200"/>
          </a:xfrm>
        </p:spPr>
        <p:txBody>
          <a:bodyPr/>
          <a:lstStyle/>
          <a:p>
            <a:pPr marL="0" indent="0" algn="just">
              <a:buNone/>
            </a:pPr>
            <a:r>
              <a:rPr lang="tr-TR" dirty="0"/>
              <a:t>(3) Öğrenim belgesi bulunmayan öğrenciler hakkında yaş ve gelişim seviyesine göre işlem yapılır, gerektiğinde </a:t>
            </a:r>
            <a:r>
              <a:rPr lang="tr-TR" b="1" dirty="0"/>
              <a:t>(Değişik ibare:RG-10/7/2019-30827)  </a:t>
            </a:r>
            <a:r>
              <a:rPr lang="tr-TR" u="sng" dirty="0"/>
              <a:t>rehberlik</a:t>
            </a:r>
            <a:r>
              <a:rPr lang="tr-TR" dirty="0"/>
              <a:t> öğretmenden de yararlanılır</a:t>
            </a:r>
            <a:r>
              <a:rPr lang="tr-TR" dirty="0" smtClean="0"/>
              <a:t>.</a:t>
            </a:r>
            <a:endParaRPr lang="tr-TR" dirty="0"/>
          </a:p>
        </p:txBody>
      </p:sp>
    </p:spTree>
    <p:extLst>
      <p:ext uri="{BB962C8B-B14F-4D97-AF65-F5344CB8AC3E}">
        <p14:creationId xmlns:p14="http://schemas.microsoft.com/office/powerpoint/2010/main" val="4196534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7554416" cy="1600200"/>
          </a:xfrm>
        </p:spPr>
        <p:txBody>
          <a:bodyPr>
            <a:normAutofit/>
          </a:bodyPr>
          <a:lstStyle/>
          <a:p>
            <a:r>
              <a:rPr lang="tr-TR" sz="3200" dirty="0">
                <a:solidFill>
                  <a:srgbClr val="FF0000"/>
                </a:solidFill>
              </a:rPr>
              <a:t>Sınavla kayıt</a:t>
            </a:r>
            <a:br>
              <a:rPr lang="tr-TR" sz="3200" dirty="0">
                <a:solidFill>
                  <a:srgbClr val="FF0000"/>
                </a:solidFill>
              </a:rPr>
            </a:br>
            <a:r>
              <a:rPr lang="tr-TR" sz="3200" dirty="0">
                <a:solidFill>
                  <a:srgbClr val="FF0000"/>
                </a:solidFill>
              </a:rPr>
              <a:t>MADDE 14 </a:t>
            </a:r>
          </a:p>
        </p:txBody>
      </p:sp>
      <p:sp>
        <p:nvSpPr>
          <p:cNvPr id="3" name="İçerik Yer Tutucusu 2"/>
          <p:cNvSpPr>
            <a:spLocks noGrp="1"/>
          </p:cNvSpPr>
          <p:nvPr>
            <p:ph idx="1"/>
          </p:nvPr>
        </p:nvSpPr>
        <p:spPr>
          <a:xfrm>
            <a:off x="755576" y="2060848"/>
            <a:ext cx="7543800" cy="3886200"/>
          </a:xfrm>
        </p:spPr>
        <p:txBody>
          <a:bodyPr/>
          <a:lstStyle/>
          <a:p>
            <a:pPr marL="0" indent="0" algn="just">
              <a:buNone/>
            </a:pPr>
            <a:r>
              <a:rPr lang="tr-TR" dirty="0"/>
              <a:t>(2) Bu sınavlar, ilkokullarda okul müdürünün başkanlığında en az iki öğretmenin; ortaokul ve imam-hatip ortaokullarında ise alan öğretmenleri ile okul </a:t>
            </a:r>
            <a:r>
              <a:rPr lang="tr-TR" b="1" dirty="0"/>
              <a:t>(Değişik ibare:RG-10/7/2019-30827)</a:t>
            </a:r>
            <a:r>
              <a:rPr lang="tr-TR" dirty="0"/>
              <a:t> </a:t>
            </a:r>
            <a:r>
              <a:rPr lang="tr-TR" u="sng" dirty="0">
                <a:solidFill>
                  <a:srgbClr val="FF0000"/>
                </a:solidFill>
              </a:rPr>
              <a:t>rehberlik</a:t>
            </a:r>
            <a:r>
              <a:rPr lang="tr-TR" dirty="0"/>
              <a:t> öğretmeninin katılacağı bir komisyon tarafından yapılır.</a:t>
            </a:r>
          </a:p>
          <a:p>
            <a:pPr marL="0" indent="0" algn="just">
              <a:buNone/>
            </a:pPr>
            <a:endParaRPr lang="tr-TR" dirty="0"/>
          </a:p>
        </p:txBody>
      </p:sp>
    </p:spTree>
    <p:extLst>
      <p:ext uri="{BB962C8B-B14F-4D97-AF65-F5344CB8AC3E}">
        <p14:creationId xmlns:p14="http://schemas.microsoft.com/office/powerpoint/2010/main" val="1600583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04664"/>
            <a:ext cx="7554416" cy="1600200"/>
          </a:xfrm>
        </p:spPr>
        <p:txBody>
          <a:bodyPr>
            <a:normAutofit/>
          </a:bodyPr>
          <a:lstStyle/>
          <a:p>
            <a:r>
              <a:rPr lang="tr-TR" sz="3200" dirty="0">
                <a:solidFill>
                  <a:srgbClr val="FF0000"/>
                </a:solidFill>
              </a:rPr>
              <a:t>Öğrenci dosyası</a:t>
            </a:r>
            <a:br>
              <a:rPr lang="tr-TR" sz="3200" dirty="0">
                <a:solidFill>
                  <a:srgbClr val="FF0000"/>
                </a:solidFill>
              </a:rPr>
            </a:br>
            <a:r>
              <a:rPr lang="tr-TR" sz="3200" dirty="0">
                <a:solidFill>
                  <a:srgbClr val="FF0000"/>
                </a:solidFill>
              </a:rPr>
              <a:t>MADDE 16 </a:t>
            </a:r>
          </a:p>
        </p:txBody>
      </p:sp>
      <p:sp>
        <p:nvSpPr>
          <p:cNvPr id="3" name="İçerik Yer Tutucusu 2"/>
          <p:cNvSpPr>
            <a:spLocks noGrp="1"/>
          </p:cNvSpPr>
          <p:nvPr>
            <p:ph idx="1"/>
          </p:nvPr>
        </p:nvSpPr>
        <p:spPr>
          <a:xfrm>
            <a:off x="755576" y="2348880"/>
            <a:ext cx="7543800" cy="3886200"/>
          </a:xfrm>
        </p:spPr>
        <p:txBody>
          <a:bodyPr/>
          <a:lstStyle/>
          <a:p>
            <a:pPr marL="0" indent="0" algn="just">
              <a:buNone/>
            </a:pPr>
            <a:r>
              <a:rPr lang="tr-TR" dirty="0"/>
              <a:t>(2) </a:t>
            </a:r>
            <a:r>
              <a:rPr lang="tr-TR" b="1" dirty="0"/>
              <a:t>(Değişik:RG-10/7/2019-30827)</a:t>
            </a:r>
            <a:r>
              <a:rPr lang="tr-TR" dirty="0"/>
              <a:t> </a:t>
            </a:r>
            <a:r>
              <a:rPr lang="tr-TR" dirty="0">
                <a:solidFill>
                  <a:srgbClr val="FF0000"/>
                </a:solidFill>
              </a:rPr>
              <a:t>Okul öncesi eğitim kurumları ve ilkokullarda sınıfı okutan öğretmen, ortaokul ve imam-hatip ortaokullarında şube rehber öğretmeni öğrenci dosya bilgilerini e-Okul sistemine zamanında işler ve gerekli güncellemeleri yapar. Bilgilerin e-Okul sistemine işlenmesi ve güncellenmesinin takibinden okul yönetimi sorumludur.</a:t>
            </a:r>
          </a:p>
          <a:p>
            <a:pPr marL="0" indent="0" algn="just">
              <a:buNone/>
            </a:pPr>
            <a:endParaRPr lang="tr-TR" dirty="0"/>
          </a:p>
        </p:txBody>
      </p:sp>
    </p:spTree>
    <p:extLst>
      <p:ext uri="{BB962C8B-B14F-4D97-AF65-F5344CB8AC3E}">
        <p14:creationId xmlns:p14="http://schemas.microsoft.com/office/powerpoint/2010/main" val="3304771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71400"/>
            <a:ext cx="7554416" cy="1600200"/>
          </a:xfrm>
        </p:spPr>
        <p:txBody>
          <a:bodyPr>
            <a:normAutofit/>
          </a:bodyPr>
          <a:lstStyle/>
          <a:p>
            <a:r>
              <a:rPr lang="tr-TR" sz="2800" dirty="0">
                <a:solidFill>
                  <a:srgbClr val="FF0000"/>
                </a:solidFill>
              </a:rPr>
              <a:t>Devam, devamsızlığın izlenmesi ve izin verme</a:t>
            </a:r>
            <a:br>
              <a:rPr lang="tr-TR" sz="2800" dirty="0">
                <a:solidFill>
                  <a:srgbClr val="FF0000"/>
                </a:solidFill>
              </a:rPr>
            </a:br>
            <a:r>
              <a:rPr lang="tr-TR" sz="2800" dirty="0">
                <a:solidFill>
                  <a:srgbClr val="FF0000"/>
                </a:solidFill>
              </a:rPr>
              <a:t>MADDE 18 </a:t>
            </a:r>
          </a:p>
        </p:txBody>
      </p:sp>
      <p:sp>
        <p:nvSpPr>
          <p:cNvPr id="3" name="İçerik Yer Tutucusu 2"/>
          <p:cNvSpPr>
            <a:spLocks noGrp="1"/>
          </p:cNvSpPr>
          <p:nvPr>
            <p:ph idx="1"/>
          </p:nvPr>
        </p:nvSpPr>
        <p:spPr>
          <a:xfrm>
            <a:off x="755576" y="1772816"/>
            <a:ext cx="7543800" cy="4390256"/>
          </a:xfrm>
        </p:spPr>
        <p:txBody>
          <a:bodyPr>
            <a:normAutofit fontScale="85000" lnSpcReduction="20000"/>
          </a:bodyPr>
          <a:lstStyle/>
          <a:p>
            <a:pPr marL="0" indent="0" algn="just">
              <a:buNone/>
            </a:pPr>
            <a:r>
              <a:rPr lang="tr-TR" dirty="0"/>
              <a:t>(2) Okul öncesi eğitim kurumlarında;</a:t>
            </a:r>
          </a:p>
          <a:p>
            <a:pPr marL="0" indent="0" algn="just">
              <a:buNone/>
            </a:pPr>
            <a:r>
              <a:rPr lang="tr-TR" dirty="0"/>
              <a:t>a) </a:t>
            </a:r>
            <a:r>
              <a:rPr lang="tr-TR" b="1" dirty="0"/>
              <a:t>(Değişik:RG-10/7/2019-30827)</a:t>
            </a:r>
            <a:r>
              <a:rPr lang="tr-TR" dirty="0"/>
              <a:t> Kayıtları yapılan çocukların kuruma günlük eğitimi aksatmayacak şekilde devam etmelerinin sağlanması esastır. Ancak özel eğitim ihtiyacı olan çocuklar </a:t>
            </a:r>
            <a:r>
              <a:rPr lang="tr-TR" dirty="0">
                <a:solidFill>
                  <a:srgbClr val="FF0000"/>
                </a:solidFill>
              </a:rPr>
              <a:t>ile özel yetenekli çocukların</a:t>
            </a:r>
            <a:r>
              <a:rPr lang="tr-TR" dirty="0"/>
              <a:t> sosyal uyum ve gelişim özelliğine göre </a:t>
            </a:r>
            <a:r>
              <a:rPr lang="tr-TR" dirty="0">
                <a:solidFill>
                  <a:srgbClr val="FF0000"/>
                </a:solidFill>
              </a:rPr>
              <a:t>Bireyselleştirilmiş Eğitim Programı Geliştirme </a:t>
            </a:r>
            <a:r>
              <a:rPr lang="tr-TR" dirty="0" smtClean="0">
                <a:solidFill>
                  <a:srgbClr val="FF0000"/>
                </a:solidFill>
              </a:rPr>
              <a:t>Biriminin </a:t>
            </a:r>
            <a:r>
              <a:rPr lang="tr-TR" dirty="0">
                <a:solidFill>
                  <a:srgbClr val="FF0000"/>
                </a:solidFill>
              </a:rPr>
              <a:t>kararı ile</a:t>
            </a:r>
            <a:r>
              <a:rPr lang="tr-TR" dirty="0"/>
              <a:t> günlük devam sürelerinde esneklik sağlanır</a:t>
            </a:r>
            <a:r>
              <a:rPr lang="tr-TR" dirty="0" smtClean="0"/>
              <a:t>.</a:t>
            </a:r>
          </a:p>
          <a:p>
            <a:pPr marL="0" indent="0" algn="just">
              <a:buNone/>
            </a:pPr>
            <a:endParaRPr lang="tr-TR" dirty="0"/>
          </a:p>
          <a:p>
            <a:pPr marL="0" indent="0" algn="just">
              <a:buNone/>
            </a:pPr>
            <a:r>
              <a:rPr lang="tr-TR" dirty="0"/>
              <a:t>(3) İlköğretim kurumlarında öğrencilerin okula devamları zorunludur.</a:t>
            </a:r>
          </a:p>
          <a:p>
            <a:pPr marL="0" indent="0" algn="just">
              <a:buNone/>
            </a:pPr>
            <a:r>
              <a:rPr lang="tr-TR" dirty="0"/>
              <a:t>b) </a:t>
            </a:r>
            <a:r>
              <a:rPr lang="tr-TR" b="1" dirty="0"/>
              <a:t>(Değişik:RG-10/7/2019-30827) </a:t>
            </a:r>
            <a:r>
              <a:rPr lang="tr-TR" dirty="0">
                <a:solidFill>
                  <a:srgbClr val="FF0000"/>
                </a:solidFill>
              </a:rPr>
              <a:t>Bir derse girdiği hâlde </a:t>
            </a:r>
            <a:r>
              <a:rPr lang="tr-TR" dirty="0"/>
              <a:t>bir veya daha fazla derse özürsüz olarak girmeyen öğrencinin durumunu </a:t>
            </a:r>
            <a:r>
              <a:rPr lang="tr-TR" dirty="0">
                <a:solidFill>
                  <a:srgbClr val="FF0000"/>
                </a:solidFill>
              </a:rPr>
              <a:t>ders öğretmeni okul yönetimine</a:t>
            </a:r>
            <a:r>
              <a:rPr lang="tr-TR" dirty="0"/>
              <a:t>, okul yönetimi ise velisine ivedilikle bildirir ve </a:t>
            </a:r>
            <a:r>
              <a:rPr lang="tr-TR" dirty="0">
                <a:solidFill>
                  <a:srgbClr val="FF0000"/>
                </a:solidFill>
              </a:rPr>
              <a:t>öğrencinin</a:t>
            </a:r>
            <a:r>
              <a:rPr lang="tr-TR" dirty="0"/>
              <a:t> devamsızlığı yarım gün sayılır.</a:t>
            </a:r>
          </a:p>
          <a:p>
            <a:pPr marL="0" indent="0" algn="just">
              <a:buNone/>
            </a:pPr>
            <a:r>
              <a:rPr lang="tr-TR" dirty="0"/>
              <a:t>e) </a:t>
            </a:r>
            <a:r>
              <a:rPr lang="tr-TR" b="1" dirty="0"/>
              <a:t>(</a:t>
            </a:r>
            <a:r>
              <a:rPr lang="tr-TR" b="1" dirty="0">
                <a:solidFill>
                  <a:srgbClr val="FF0000"/>
                </a:solidFill>
              </a:rPr>
              <a:t>Ek</a:t>
            </a:r>
            <a:r>
              <a:rPr lang="tr-TR" b="1" dirty="0"/>
              <a:t>:RG-10/7/2019-30827)</a:t>
            </a:r>
            <a:r>
              <a:rPr lang="tr-TR" dirty="0"/>
              <a:t> </a:t>
            </a:r>
            <a:r>
              <a:rPr lang="tr-TR" dirty="0">
                <a:solidFill>
                  <a:srgbClr val="FF0000"/>
                </a:solidFill>
              </a:rPr>
              <a:t>Devamsızlık yapan öğrencilerin durumları veliye posta, e-posta veya kısa mesaj yolu ile bildirilir.</a:t>
            </a:r>
          </a:p>
          <a:p>
            <a:pPr algn="just"/>
            <a:endParaRPr lang="tr-TR" dirty="0"/>
          </a:p>
        </p:txBody>
      </p:sp>
    </p:spTree>
    <p:extLst>
      <p:ext uri="{BB962C8B-B14F-4D97-AF65-F5344CB8AC3E}">
        <p14:creationId xmlns:p14="http://schemas.microsoft.com/office/powerpoint/2010/main" val="1159955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16632"/>
            <a:ext cx="7554416" cy="1600200"/>
          </a:xfrm>
        </p:spPr>
        <p:txBody>
          <a:bodyPr>
            <a:normAutofit/>
          </a:bodyPr>
          <a:lstStyle/>
          <a:p>
            <a:r>
              <a:rPr lang="tr-TR" sz="3200" dirty="0">
                <a:solidFill>
                  <a:srgbClr val="FF0000"/>
                </a:solidFill>
              </a:rPr>
              <a:t>Ölçme ve değerlendirmenin genel esasları</a:t>
            </a:r>
            <a:br>
              <a:rPr lang="tr-TR" sz="3200" dirty="0">
                <a:solidFill>
                  <a:srgbClr val="FF0000"/>
                </a:solidFill>
              </a:rPr>
            </a:br>
            <a:r>
              <a:rPr lang="tr-TR" sz="3200" dirty="0">
                <a:solidFill>
                  <a:srgbClr val="FF0000"/>
                </a:solidFill>
              </a:rPr>
              <a:t>MADDE 20 </a:t>
            </a:r>
          </a:p>
        </p:txBody>
      </p:sp>
      <p:sp>
        <p:nvSpPr>
          <p:cNvPr id="3" name="İçerik Yer Tutucusu 2"/>
          <p:cNvSpPr>
            <a:spLocks noGrp="1"/>
          </p:cNvSpPr>
          <p:nvPr>
            <p:ph idx="1"/>
          </p:nvPr>
        </p:nvSpPr>
        <p:spPr>
          <a:xfrm>
            <a:off x="755576" y="1916832"/>
            <a:ext cx="7543800" cy="3886200"/>
          </a:xfrm>
        </p:spPr>
        <p:txBody>
          <a:bodyPr/>
          <a:lstStyle/>
          <a:p>
            <a:pPr marL="0" indent="0" algn="just">
              <a:buNone/>
            </a:pPr>
            <a:r>
              <a:rPr lang="tr-TR" dirty="0" smtClean="0"/>
              <a:t>(1) İlköğretim </a:t>
            </a:r>
            <a:r>
              <a:rPr lang="tr-TR" dirty="0"/>
              <a:t>kurumlarında öğrenci başarısının ölçme ve değerlendirilmesinde aşağıdaki esaslar gözetilir</a:t>
            </a:r>
            <a:r>
              <a:rPr lang="tr-TR" dirty="0" smtClean="0"/>
              <a:t>;</a:t>
            </a:r>
          </a:p>
          <a:p>
            <a:pPr marL="0" indent="0" algn="just">
              <a:buNone/>
            </a:pPr>
            <a:r>
              <a:rPr lang="tr-TR" dirty="0"/>
              <a:t>c) </a:t>
            </a:r>
            <a:r>
              <a:rPr lang="tr-TR" b="1" dirty="0"/>
              <a:t>(Değişik ibare:RG-10/7/2019-30827)  </a:t>
            </a:r>
            <a:r>
              <a:rPr lang="tr-TR" u="sng" dirty="0">
                <a:solidFill>
                  <a:srgbClr val="FF0000"/>
                </a:solidFill>
              </a:rPr>
              <a:t>Kaynaştırma/bütünleştirme</a:t>
            </a:r>
            <a:r>
              <a:rPr lang="tr-TR" dirty="0"/>
              <a:t> yoluyla eğitimlerine devam eden öğrenciler için; Bireyselleştirilmiş Eğitim Programı Geliştirme Birimi tarafından bireyselleştirilmiş eğitim programı (BEP) hazırlanır ve bu öğrencilerin başarıları, bu programda yer alan amaçlara göre değerlendirilir</a:t>
            </a:r>
            <a:r>
              <a:rPr lang="tr-TR" dirty="0" smtClean="0"/>
              <a:t>.</a:t>
            </a:r>
            <a:endParaRPr lang="tr-TR" dirty="0"/>
          </a:p>
          <a:p>
            <a:pPr marL="0" indent="0" algn="just">
              <a:buNone/>
            </a:pPr>
            <a:endParaRPr lang="tr-TR" dirty="0"/>
          </a:p>
        </p:txBody>
      </p:sp>
    </p:spTree>
    <p:extLst>
      <p:ext uri="{BB962C8B-B14F-4D97-AF65-F5344CB8AC3E}">
        <p14:creationId xmlns:p14="http://schemas.microsoft.com/office/powerpoint/2010/main" val="1560229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260648"/>
            <a:ext cx="7554416" cy="1600200"/>
          </a:xfrm>
        </p:spPr>
        <p:txBody>
          <a:bodyPr>
            <a:normAutofit/>
          </a:bodyPr>
          <a:lstStyle/>
          <a:p>
            <a:r>
              <a:rPr lang="tr-TR" sz="3200" dirty="0">
                <a:solidFill>
                  <a:srgbClr val="FF0000"/>
                </a:solidFill>
              </a:rPr>
              <a:t>Öğrenci başarısının değerlendirilmesi</a:t>
            </a:r>
            <a:br>
              <a:rPr lang="tr-TR" sz="3200" dirty="0">
                <a:solidFill>
                  <a:srgbClr val="FF0000"/>
                </a:solidFill>
              </a:rPr>
            </a:br>
            <a:r>
              <a:rPr lang="tr-TR" sz="3200" dirty="0">
                <a:solidFill>
                  <a:srgbClr val="FF0000"/>
                </a:solidFill>
              </a:rPr>
              <a:t>MADDE 31 </a:t>
            </a:r>
          </a:p>
        </p:txBody>
      </p:sp>
      <p:sp>
        <p:nvSpPr>
          <p:cNvPr id="3" name="İçerik Yer Tutucusu 2"/>
          <p:cNvSpPr>
            <a:spLocks noGrp="1"/>
          </p:cNvSpPr>
          <p:nvPr>
            <p:ph idx="1"/>
          </p:nvPr>
        </p:nvSpPr>
        <p:spPr>
          <a:xfrm>
            <a:off x="755576" y="1988840"/>
            <a:ext cx="7543800" cy="3886200"/>
          </a:xfrm>
        </p:spPr>
        <p:txBody>
          <a:bodyPr>
            <a:normAutofit lnSpcReduction="10000"/>
          </a:bodyPr>
          <a:lstStyle/>
          <a:p>
            <a:pPr marL="0" indent="0" algn="just">
              <a:buNone/>
            </a:pPr>
            <a:r>
              <a:rPr lang="tr-TR" dirty="0"/>
              <a:t>(3) </a:t>
            </a:r>
            <a:r>
              <a:rPr lang="tr-TR" b="1" dirty="0"/>
              <a:t>(Değişik ibare:RG-10/7/2019-30827)</a:t>
            </a:r>
            <a:r>
              <a:rPr lang="tr-TR" dirty="0"/>
              <a:t> </a:t>
            </a:r>
            <a:r>
              <a:rPr lang="tr-TR" u="sng" dirty="0">
                <a:solidFill>
                  <a:srgbClr val="FF0000"/>
                </a:solidFill>
              </a:rPr>
              <a:t>Tam zamanlı kaynaştırma/bütünleştirme </a:t>
            </a:r>
            <a:r>
              <a:rPr lang="tr-TR" u="sng" dirty="0"/>
              <a:t>yoluyla eğitim alan öğrenciler ile özel eğitim sınıflarında</a:t>
            </a:r>
            <a:r>
              <a:rPr lang="tr-TR" dirty="0"/>
              <a:t> eğitimlerine devam eden öğrencilere başarısızlıklarından dolayı sınıf tekrarı yaptırılmaz. Ancak;</a:t>
            </a:r>
          </a:p>
          <a:p>
            <a:pPr marL="0" indent="0" algn="just">
              <a:buNone/>
            </a:pPr>
            <a:r>
              <a:rPr lang="tr-TR" dirty="0"/>
              <a:t>a) </a:t>
            </a:r>
            <a:r>
              <a:rPr lang="tr-TR" b="1" dirty="0"/>
              <a:t>(Değişik:RG-10/7/2019-30827) </a:t>
            </a:r>
            <a:r>
              <a:rPr lang="tr-TR" dirty="0"/>
              <a:t>Velinin yazılı talebi ve Bireyselleştirilmiş Eğitim Programı Geliştirme Biriminin kararı doğrultusunda, ilkokulda tam zamanlı kaynaştırma/bütünleştirme yoluyla eğitim alan öğrenciler </a:t>
            </a:r>
            <a:r>
              <a:rPr lang="tr-TR" dirty="0">
                <a:solidFill>
                  <a:srgbClr val="FF0000"/>
                </a:solidFill>
              </a:rPr>
              <a:t>ile ilköğretim programı uygulayan özel eğitim sınıflarında eğitimlerine devam eden öğrencilere</a:t>
            </a:r>
            <a:r>
              <a:rPr lang="tr-TR" dirty="0"/>
              <a:t> bir defaya mahsus olmak üzere sınıf tekrarı yaptırılabilir</a:t>
            </a:r>
            <a:r>
              <a:rPr lang="tr-TR" dirty="0" smtClean="0"/>
              <a:t>.</a:t>
            </a:r>
            <a:endParaRPr lang="tr-TR" dirty="0"/>
          </a:p>
        </p:txBody>
      </p:sp>
    </p:spTree>
    <p:extLst>
      <p:ext uri="{BB962C8B-B14F-4D97-AF65-F5344CB8AC3E}">
        <p14:creationId xmlns:p14="http://schemas.microsoft.com/office/powerpoint/2010/main" val="4249666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33184"/>
            <a:ext cx="7554416" cy="1600200"/>
          </a:xfrm>
        </p:spPr>
        <p:txBody>
          <a:bodyPr>
            <a:normAutofit/>
          </a:bodyPr>
          <a:lstStyle/>
          <a:p>
            <a:r>
              <a:rPr lang="tr-TR" sz="3200" dirty="0">
                <a:solidFill>
                  <a:srgbClr val="FF0000"/>
                </a:solidFill>
              </a:rPr>
              <a:t>İlköğretim kurumlarında sınıf yükseltme</a:t>
            </a:r>
            <a:br>
              <a:rPr lang="tr-TR" sz="3200" dirty="0">
                <a:solidFill>
                  <a:srgbClr val="FF0000"/>
                </a:solidFill>
              </a:rPr>
            </a:br>
            <a:r>
              <a:rPr lang="tr-TR" sz="3200" dirty="0">
                <a:solidFill>
                  <a:srgbClr val="FF0000"/>
                </a:solidFill>
              </a:rPr>
              <a:t>MADDE 32 </a:t>
            </a:r>
          </a:p>
        </p:txBody>
      </p:sp>
      <p:sp>
        <p:nvSpPr>
          <p:cNvPr id="3" name="İçerik Yer Tutucusu 2"/>
          <p:cNvSpPr>
            <a:spLocks noGrp="1"/>
          </p:cNvSpPr>
          <p:nvPr>
            <p:ph idx="1"/>
          </p:nvPr>
        </p:nvSpPr>
        <p:spPr>
          <a:xfrm>
            <a:off x="755576" y="1772816"/>
            <a:ext cx="7543800" cy="3886200"/>
          </a:xfrm>
        </p:spPr>
        <p:txBody>
          <a:bodyPr>
            <a:normAutofit fontScale="92500" lnSpcReduction="10000"/>
          </a:bodyPr>
          <a:lstStyle/>
          <a:p>
            <a:pPr marL="0" indent="0" algn="just">
              <a:buNone/>
            </a:pPr>
            <a:r>
              <a:rPr lang="tr-TR" dirty="0"/>
              <a:t>(1)</a:t>
            </a:r>
            <a:r>
              <a:rPr lang="tr-TR" b="1" dirty="0"/>
              <a:t> (Değişik cümle:RG-10/7/2019-30827) </a:t>
            </a:r>
            <a:r>
              <a:rPr lang="tr-TR" dirty="0"/>
              <a:t>İlkokul 1, 2 ve 3 üncü sınıf öğrencilerinden bilgi ve beceri bakımından sınıf düzeyinin üstünde olanlar velisinin yazılı talebi ve sınıf öğretmeninin önerisi ile </a:t>
            </a:r>
            <a:r>
              <a:rPr lang="tr-TR" dirty="0">
                <a:solidFill>
                  <a:srgbClr val="FF0000"/>
                </a:solidFill>
              </a:rPr>
              <a:t>ders yılının başladığı tarihten itibaren bir ay içinde</a:t>
            </a:r>
            <a:r>
              <a:rPr lang="tr-TR" dirty="0"/>
              <a:t> sınıf yükseltme sınavına alınırlar. Başarılı olanlar bir üst sınıfa yükseltilir</a:t>
            </a:r>
            <a:r>
              <a:rPr lang="tr-TR" dirty="0" smtClean="0"/>
              <a:t>.</a:t>
            </a:r>
          </a:p>
          <a:p>
            <a:pPr marL="0" indent="0" algn="just">
              <a:buNone/>
            </a:pPr>
            <a:r>
              <a:rPr lang="tr-TR" dirty="0"/>
              <a:t>(2) </a:t>
            </a:r>
            <a:r>
              <a:rPr lang="tr-TR" b="1" dirty="0"/>
              <a:t>(Değişik:RG-10/7/2019-30827)</a:t>
            </a:r>
            <a:r>
              <a:rPr lang="tr-TR" dirty="0"/>
              <a:t> İlkokul çağında olup akranları ile birlikte okula devam edemeyen ve okuma yazma bilmeyen öğrenciler, birinci sınıf öğrenimlerini başarıyla tamamlamaları hâlinde, </a:t>
            </a:r>
            <a:r>
              <a:rPr lang="tr-TR" dirty="0">
                <a:solidFill>
                  <a:srgbClr val="FF0000"/>
                </a:solidFill>
              </a:rPr>
              <a:t>ders yılının başladığı tarihten itibaren bir ay içinde yapılacak bir sınavla</a:t>
            </a:r>
            <a:r>
              <a:rPr lang="tr-TR" dirty="0"/>
              <a:t> yaşına uygun bir ilkokul sınıfına yerleştirilir</a:t>
            </a:r>
            <a:r>
              <a:rPr lang="tr-TR" dirty="0" smtClean="0"/>
              <a:t>.</a:t>
            </a:r>
            <a:endParaRPr lang="tr-TR" dirty="0"/>
          </a:p>
        </p:txBody>
      </p:sp>
    </p:spTree>
    <p:extLst>
      <p:ext uri="{BB962C8B-B14F-4D97-AF65-F5344CB8AC3E}">
        <p14:creationId xmlns:p14="http://schemas.microsoft.com/office/powerpoint/2010/main" val="2386229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76672"/>
            <a:ext cx="7554416" cy="1600200"/>
          </a:xfrm>
        </p:spPr>
        <p:txBody>
          <a:bodyPr>
            <a:normAutofit fontScale="90000"/>
          </a:bodyPr>
          <a:lstStyle/>
          <a:p>
            <a:pPr algn="ctr"/>
            <a:r>
              <a:rPr lang="tr-TR" sz="2800" b="1" dirty="0">
                <a:latin typeface="+mn-lt"/>
              </a:rPr>
              <a:t>MİLLÎ EĞİTİM BAKANLIĞI OKUL ÖNCESİ EĞİTİM VE İLKÖĞRETİM KURUMLARI YÖNETMELİĞİ</a:t>
            </a:r>
            <a:br>
              <a:rPr lang="tr-TR" sz="2800" b="1" dirty="0">
                <a:latin typeface="+mn-lt"/>
              </a:rPr>
            </a:br>
            <a:endParaRPr lang="tr-TR" sz="2800"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18437860"/>
              </p:ext>
            </p:extLst>
          </p:nvPr>
        </p:nvGraphicFramePr>
        <p:xfrm>
          <a:off x="755575" y="1988836"/>
          <a:ext cx="7488834" cy="3816427"/>
        </p:xfrm>
        <a:graphic>
          <a:graphicData uri="http://schemas.openxmlformats.org/drawingml/2006/table">
            <a:tbl>
              <a:tblPr firstRow="1" firstCol="1" bandRow="1">
                <a:tableStyleId>{5C22544A-7EE6-4342-B048-85BDC9FD1C3A}</a:tableStyleId>
              </a:tblPr>
              <a:tblGrid>
                <a:gridCol w="2496278"/>
                <a:gridCol w="2496278"/>
                <a:gridCol w="2496278"/>
              </a:tblGrid>
              <a:tr h="346948">
                <a:tc rowSpan="5">
                  <a:txBody>
                    <a:bodyPr/>
                    <a:lstStyle/>
                    <a:p>
                      <a:pPr algn="just">
                        <a:lnSpc>
                          <a:spcPct val="115000"/>
                        </a:lnSpc>
                        <a:spcAft>
                          <a:spcPts val="0"/>
                        </a:spcAft>
                      </a:pPr>
                      <a:r>
                        <a:rPr lang="tr-TR" sz="1200" dirty="0">
                          <a:effectLst/>
                        </a:rPr>
                        <a:t> </a:t>
                      </a:r>
                      <a:endParaRPr lang="tr-TR" sz="1100" dirty="0">
                        <a:effectLst/>
                        <a:latin typeface="Calibri"/>
                        <a:ea typeface="Calibri"/>
                        <a:cs typeface="Times New Roman"/>
                      </a:endParaRPr>
                    </a:p>
                  </a:txBody>
                  <a:tcPr marL="68580" marR="68580" marT="0" marB="0"/>
                </a:tc>
                <a:tc gridSpan="2">
                  <a:txBody>
                    <a:bodyPr/>
                    <a:lstStyle/>
                    <a:p>
                      <a:pPr algn="ctr">
                        <a:lnSpc>
                          <a:spcPct val="115000"/>
                        </a:lnSpc>
                        <a:spcAft>
                          <a:spcPts val="0"/>
                        </a:spcAft>
                      </a:pPr>
                      <a:r>
                        <a:rPr lang="tr-TR" sz="1200" dirty="0">
                          <a:effectLst/>
                        </a:rPr>
                        <a:t>Yönetmeliğin Yayımlandığı Resmî Gazete’nin</a:t>
                      </a:r>
                      <a:endParaRPr lang="tr-TR" sz="1100" dirty="0">
                        <a:effectLst/>
                        <a:latin typeface="Calibri"/>
                        <a:ea typeface="Calibri"/>
                        <a:cs typeface="Times New Roman"/>
                      </a:endParaRPr>
                    </a:p>
                  </a:txBody>
                  <a:tcPr marL="68580" marR="68580" marT="0" marB="0" anchor="ctr"/>
                </a:tc>
                <a:tc hMerge="1">
                  <a:txBody>
                    <a:bodyPr/>
                    <a:lstStyle/>
                    <a:p>
                      <a:endParaRPr lang="tr-TR"/>
                    </a:p>
                  </a:txBody>
                  <a:tcPr/>
                </a:tc>
              </a:tr>
              <a:tr h="346948">
                <a:tc vMerge="1">
                  <a:txBody>
                    <a:bodyPr/>
                    <a:lstStyle/>
                    <a:p>
                      <a:endParaRPr lang="tr-TR"/>
                    </a:p>
                  </a:txBody>
                  <a:tcPr/>
                </a:tc>
                <a:tc>
                  <a:txBody>
                    <a:bodyPr/>
                    <a:lstStyle/>
                    <a:p>
                      <a:pPr algn="ctr">
                        <a:lnSpc>
                          <a:spcPct val="115000"/>
                        </a:lnSpc>
                        <a:spcAft>
                          <a:spcPts val="0"/>
                        </a:spcAft>
                      </a:pPr>
                      <a:r>
                        <a:rPr lang="tr-TR" sz="1200">
                          <a:effectLst/>
                        </a:rPr>
                        <a:t>Tarihi</a:t>
                      </a:r>
                      <a:endParaRPr lang="tr-T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200" dirty="0">
                          <a:effectLst/>
                        </a:rPr>
                        <a:t>Sayısı</a:t>
                      </a:r>
                      <a:endParaRPr lang="tr-TR" sz="1100" dirty="0">
                        <a:effectLst/>
                        <a:latin typeface="Calibri"/>
                        <a:ea typeface="Calibri"/>
                        <a:cs typeface="Times New Roman"/>
                      </a:endParaRPr>
                    </a:p>
                  </a:txBody>
                  <a:tcPr marL="68580" marR="68580" marT="0" marB="0" anchor="ctr"/>
                </a:tc>
              </a:tr>
              <a:tr h="346948">
                <a:tc vMerge="1">
                  <a:txBody>
                    <a:bodyPr/>
                    <a:lstStyle/>
                    <a:p>
                      <a:endParaRPr lang="tr-TR"/>
                    </a:p>
                  </a:txBody>
                  <a:tcPr/>
                </a:tc>
                <a:tc>
                  <a:txBody>
                    <a:bodyPr/>
                    <a:lstStyle/>
                    <a:p>
                      <a:pPr algn="ctr">
                        <a:lnSpc>
                          <a:spcPct val="115000"/>
                        </a:lnSpc>
                        <a:spcAft>
                          <a:spcPts val="0"/>
                        </a:spcAft>
                      </a:pPr>
                      <a:r>
                        <a:rPr lang="tr-TR" sz="1200">
                          <a:effectLst/>
                        </a:rPr>
                        <a:t>26/7/2014</a:t>
                      </a:r>
                      <a:endParaRPr lang="tr-T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200">
                          <a:effectLst/>
                        </a:rPr>
                        <a:t>29072</a:t>
                      </a:r>
                      <a:endParaRPr lang="tr-TR" sz="1100">
                        <a:effectLst/>
                        <a:latin typeface="Calibri"/>
                        <a:ea typeface="Calibri"/>
                        <a:cs typeface="Times New Roman"/>
                      </a:endParaRPr>
                    </a:p>
                  </a:txBody>
                  <a:tcPr marL="68580" marR="68580" marT="0" marB="0" anchor="ctr"/>
                </a:tc>
              </a:tr>
              <a:tr h="693895">
                <a:tc vMerge="1">
                  <a:txBody>
                    <a:bodyPr/>
                    <a:lstStyle/>
                    <a:p>
                      <a:endParaRPr lang="tr-TR"/>
                    </a:p>
                  </a:txBody>
                  <a:tcPr/>
                </a:tc>
                <a:tc gridSpan="2">
                  <a:txBody>
                    <a:bodyPr/>
                    <a:lstStyle/>
                    <a:p>
                      <a:pPr algn="ctr">
                        <a:lnSpc>
                          <a:spcPct val="115000"/>
                        </a:lnSpc>
                        <a:spcAft>
                          <a:spcPts val="0"/>
                        </a:spcAft>
                      </a:pPr>
                      <a:r>
                        <a:rPr lang="tr-TR" sz="1200">
                          <a:effectLst/>
                        </a:rPr>
                        <a:t>Yönetmelikte Değişiklik Yapan Yönetmeliklerin Yayımlandığı Resmî Gazetelerin</a:t>
                      </a:r>
                      <a:endParaRPr lang="tr-TR" sz="1100">
                        <a:effectLst/>
                        <a:latin typeface="Calibri"/>
                        <a:ea typeface="Calibri"/>
                        <a:cs typeface="Times New Roman"/>
                      </a:endParaRPr>
                    </a:p>
                  </a:txBody>
                  <a:tcPr marL="68580" marR="68580" marT="0" marB="0" anchor="ctr"/>
                </a:tc>
                <a:tc hMerge="1">
                  <a:txBody>
                    <a:bodyPr/>
                    <a:lstStyle/>
                    <a:p>
                      <a:endParaRPr lang="tr-TR"/>
                    </a:p>
                  </a:txBody>
                  <a:tcPr/>
                </a:tc>
              </a:tr>
              <a:tr h="346948">
                <a:tc vMerge="1">
                  <a:txBody>
                    <a:bodyPr/>
                    <a:lstStyle/>
                    <a:p>
                      <a:endParaRPr lang="tr-TR"/>
                    </a:p>
                  </a:txBody>
                  <a:tcPr/>
                </a:tc>
                <a:tc>
                  <a:txBody>
                    <a:bodyPr/>
                    <a:lstStyle/>
                    <a:p>
                      <a:pPr algn="ctr">
                        <a:lnSpc>
                          <a:spcPct val="115000"/>
                        </a:lnSpc>
                        <a:spcAft>
                          <a:spcPts val="0"/>
                        </a:spcAft>
                      </a:pPr>
                      <a:r>
                        <a:rPr lang="tr-TR" sz="1200">
                          <a:effectLst/>
                        </a:rPr>
                        <a:t>Tarihi</a:t>
                      </a:r>
                      <a:endParaRPr lang="tr-T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200">
                          <a:effectLst/>
                        </a:rPr>
                        <a:t>Sayısı</a:t>
                      </a:r>
                      <a:endParaRPr lang="tr-TR" sz="1100">
                        <a:effectLst/>
                        <a:latin typeface="Calibri"/>
                        <a:ea typeface="Calibri"/>
                        <a:cs typeface="Times New Roman"/>
                      </a:endParaRPr>
                    </a:p>
                  </a:txBody>
                  <a:tcPr marL="68580" marR="68580" marT="0" marB="0" anchor="ctr"/>
                </a:tc>
              </a:tr>
              <a:tr h="346948">
                <a:tc>
                  <a:txBody>
                    <a:bodyPr/>
                    <a:lstStyle/>
                    <a:p>
                      <a:pPr marL="252095" indent="-215900" algn="just">
                        <a:lnSpc>
                          <a:spcPct val="115000"/>
                        </a:lnSpc>
                        <a:spcAft>
                          <a:spcPts val="0"/>
                        </a:spcAft>
                      </a:pPr>
                      <a:r>
                        <a:rPr lang="tr-TR" sz="1200">
                          <a:effectLst/>
                        </a:rPr>
                        <a:t>1.       </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200">
                          <a:effectLst/>
                        </a:rPr>
                        <a:t>23/10/2014</a:t>
                      </a:r>
                      <a:endParaRPr lang="tr-T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200">
                          <a:effectLst/>
                        </a:rPr>
                        <a:t>29154</a:t>
                      </a:r>
                      <a:endParaRPr lang="tr-TR" sz="1100">
                        <a:effectLst/>
                        <a:latin typeface="Calibri"/>
                        <a:ea typeface="Calibri"/>
                        <a:cs typeface="Times New Roman"/>
                      </a:endParaRPr>
                    </a:p>
                  </a:txBody>
                  <a:tcPr marL="68580" marR="68580" marT="0" marB="0" anchor="ctr"/>
                </a:tc>
              </a:tr>
              <a:tr h="346948">
                <a:tc>
                  <a:txBody>
                    <a:bodyPr/>
                    <a:lstStyle/>
                    <a:p>
                      <a:pPr marL="252095" indent="-215900" algn="just">
                        <a:lnSpc>
                          <a:spcPct val="115000"/>
                        </a:lnSpc>
                        <a:spcAft>
                          <a:spcPts val="0"/>
                        </a:spcAft>
                      </a:pPr>
                      <a:r>
                        <a:rPr lang="tr-TR" sz="1200">
                          <a:effectLst/>
                        </a:rPr>
                        <a:t>2.       </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a:effectLst/>
                        </a:rPr>
                        <a:t>25/6/2015 </a:t>
                      </a:r>
                      <a:endParaRPr lang="tr-TR"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200">
                          <a:effectLst/>
                        </a:rPr>
                        <a:t>29397 </a:t>
                      </a:r>
                      <a:endParaRPr lang="tr-TR" sz="1100">
                        <a:effectLst/>
                        <a:latin typeface="Calibri"/>
                        <a:ea typeface="Calibri"/>
                        <a:cs typeface="Times New Roman"/>
                      </a:endParaRPr>
                    </a:p>
                  </a:txBody>
                  <a:tcPr marL="68580" marR="68580" marT="0" marB="0" anchor="ctr"/>
                </a:tc>
              </a:tr>
              <a:tr h="346948">
                <a:tc>
                  <a:txBody>
                    <a:bodyPr/>
                    <a:lstStyle/>
                    <a:p>
                      <a:pPr marL="252095" indent="-215900" algn="just">
                        <a:lnSpc>
                          <a:spcPct val="115000"/>
                        </a:lnSpc>
                        <a:spcAft>
                          <a:spcPts val="0"/>
                        </a:spcAft>
                      </a:pPr>
                      <a:r>
                        <a:rPr lang="tr-TR" sz="1200">
                          <a:effectLst/>
                        </a:rPr>
                        <a:t>3.</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200">
                          <a:effectLst/>
                        </a:rPr>
                        <a:t>16/6/2016 </a:t>
                      </a:r>
                      <a:endParaRPr lang="tr-T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200">
                          <a:effectLst/>
                        </a:rPr>
                        <a:t>29744 </a:t>
                      </a:r>
                      <a:endParaRPr lang="tr-TR" sz="1100">
                        <a:effectLst/>
                        <a:latin typeface="Calibri"/>
                        <a:ea typeface="Calibri"/>
                        <a:cs typeface="Times New Roman"/>
                      </a:endParaRPr>
                    </a:p>
                  </a:txBody>
                  <a:tcPr marL="68580" marR="68580" marT="0" marB="0" anchor="ctr"/>
                </a:tc>
              </a:tr>
              <a:tr h="346948">
                <a:tc>
                  <a:txBody>
                    <a:bodyPr/>
                    <a:lstStyle/>
                    <a:p>
                      <a:pPr marL="252095" indent="-215900" algn="just">
                        <a:lnSpc>
                          <a:spcPct val="115000"/>
                        </a:lnSpc>
                        <a:spcAft>
                          <a:spcPts val="0"/>
                        </a:spcAft>
                      </a:pPr>
                      <a:r>
                        <a:rPr lang="tr-TR" sz="1200">
                          <a:effectLst/>
                        </a:rPr>
                        <a:t>4.</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200">
                          <a:effectLst/>
                        </a:rPr>
                        <a:t>31/1/2018</a:t>
                      </a:r>
                      <a:endParaRPr lang="tr-T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200">
                          <a:effectLst/>
                        </a:rPr>
                        <a:t>30318</a:t>
                      </a:r>
                      <a:endParaRPr lang="tr-TR" sz="1100">
                        <a:effectLst/>
                        <a:latin typeface="Calibri"/>
                        <a:ea typeface="Calibri"/>
                        <a:cs typeface="Times New Roman"/>
                      </a:endParaRPr>
                    </a:p>
                  </a:txBody>
                  <a:tcPr marL="68580" marR="68580" marT="0" marB="0" anchor="ctr"/>
                </a:tc>
              </a:tr>
              <a:tr h="346948">
                <a:tc>
                  <a:txBody>
                    <a:bodyPr/>
                    <a:lstStyle/>
                    <a:p>
                      <a:pPr marL="252095" indent="-215900" algn="just">
                        <a:lnSpc>
                          <a:spcPct val="115000"/>
                        </a:lnSpc>
                        <a:spcAft>
                          <a:spcPts val="0"/>
                        </a:spcAft>
                      </a:pPr>
                      <a:r>
                        <a:rPr lang="tr-TR" sz="1200">
                          <a:effectLst/>
                        </a:rPr>
                        <a:t>5.       </a:t>
                      </a:r>
                      <a:endParaRPr lang="tr-T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200">
                          <a:effectLst/>
                        </a:rPr>
                        <a:t>10/7/2019</a:t>
                      </a:r>
                      <a:endParaRPr lang="tr-T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200" dirty="0">
                          <a:effectLst/>
                        </a:rPr>
                        <a:t>30827</a:t>
                      </a:r>
                      <a:endParaRPr lang="tr-TR"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217701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0"/>
            <a:ext cx="7554416" cy="1600200"/>
          </a:xfrm>
        </p:spPr>
        <p:txBody>
          <a:bodyPr>
            <a:normAutofit/>
          </a:bodyPr>
          <a:lstStyle/>
          <a:p>
            <a:r>
              <a:rPr lang="tr-TR" sz="3200" dirty="0">
                <a:solidFill>
                  <a:srgbClr val="FF0000"/>
                </a:solidFill>
              </a:rPr>
              <a:t>Öğretmenler kurulu</a:t>
            </a:r>
            <a:br>
              <a:rPr lang="tr-TR" sz="3200" dirty="0">
                <a:solidFill>
                  <a:srgbClr val="FF0000"/>
                </a:solidFill>
              </a:rPr>
            </a:br>
            <a:r>
              <a:rPr lang="tr-TR" sz="3200" dirty="0">
                <a:solidFill>
                  <a:srgbClr val="FF0000"/>
                </a:solidFill>
              </a:rPr>
              <a:t>MADDE 34 </a:t>
            </a:r>
          </a:p>
        </p:txBody>
      </p:sp>
      <p:sp>
        <p:nvSpPr>
          <p:cNvPr id="3" name="İçerik Yer Tutucusu 2"/>
          <p:cNvSpPr>
            <a:spLocks noGrp="1"/>
          </p:cNvSpPr>
          <p:nvPr>
            <p:ph idx="1"/>
          </p:nvPr>
        </p:nvSpPr>
        <p:spPr>
          <a:xfrm>
            <a:off x="755576" y="1700808"/>
            <a:ext cx="7543800" cy="4318248"/>
          </a:xfrm>
        </p:spPr>
        <p:txBody>
          <a:bodyPr>
            <a:normAutofit fontScale="85000" lnSpcReduction="20000"/>
          </a:bodyPr>
          <a:lstStyle/>
          <a:p>
            <a:pPr marL="0" indent="0" algn="just">
              <a:buNone/>
            </a:pPr>
            <a:r>
              <a:rPr lang="tr-TR" dirty="0"/>
              <a:t>(2) Kurul çalışmaları ile ilgili olarak;</a:t>
            </a:r>
          </a:p>
          <a:p>
            <a:pPr marL="0" indent="0" algn="just">
              <a:buNone/>
            </a:pPr>
            <a:r>
              <a:rPr lang="tr-TR" dirty="0"/>
              <a:t>b) </a:t>
            </a:r>
            <a:r>
              <a:rPr lang="tr-TR" b="1" dirty="0"/>
              <a:t>(Değişik:RG-10/7/2019-30827) </a:t>
            </a:r>
            <a:r>
              <a:rPr lang="tr-TR" dirty="0"/>
              <a:t>Toplantı günleri ve gündemi</a:t>
            </a:r>
            <a:r>
              <a:rPr lang="tr-TR" dirty="0">
                <a:solidFill>
                  <a:srgbClr val="FF0000"/>
                </a:solidFill>
              </a:rPr>
              <a:t>, en az beş gün önceden </a:t>
            </a:r>
            <a:r>
              <a:rPr lang="tr-TR" dirty="0"/>
              <a:t>imza karşılığı ilgililere duyurulur ve gündemin bir örneği öğretmenler odasına asılır. Kurul toplantısına başlamadan önce, gerekli görülen diğer konular da oy çokluğuyla kurul gündemine alınabilir.</a:t>
            </a:r>
          </a:p>
          <a:p>
            <a:pPr marL="0" indent="0" algn="just">
              <a:buNone/>
            </a:pPr>
            <a:r>
              <a:rPr lang="tr-TR" dirty="0"/>
              <a:t>c) </a:t>
            </a:r>
            <a:r>
              <a:rPr lang="tr-TR" b="1" dirty="0"/>
              <a:t>(Değişik:RG-10/7/2019-30827) </a:t>
            </a:r>
            <a:r>
              <a:rPr lang="tr-TR" dirty="0"/>
              <a:t>Kurul toplantılarında belirtilen görüşler ve alınan kararlar, kurulca seçilen yazman tarafından tutanak altına alınır ve imzalanır. Kararlar oy çokluğuyla alınır. </a:t>
            </a:r>
            <a:r>
              <a:rPr lang="tr-TR" dirty="0">
                <a:solidFill>
                  <a:srgbClr val="FF0000"/>
                </a:solidFill>
              </a:rPr>
              <a:t>Eşitlik hâlinde kurul başkanının katıldığı görüş kabul edilir. </a:t>
            </a:r>
            <a:r>
              <a:rPr lang="tr-TR" dirty="0"/>
              <a:t>Alınan kararlar, karar defterine yazılarak uygulanmak üzere toplantıya katılamayanlar da dâhil yönetici ve öğretmenler tarafından imzalanarak dosyasında saklanır.</a:t>
            </a:r>
          </a:p>
          <a:p>
            <a:pPr marL="0" indent="0" algn="just">
              <a:buNone/>
            </a:pPr>
            <a:r>
              <a:rPr lang="tr-TR" dirty="0"/>
              <a:t>ç) </a:t>
            </a:r>
            <a:r>
              <a:rPr lang="tr-TR" b="1" dirty="0"/>
              <a:t>(Değişik:RG-10/7/2019-30827) </a:t>
            </a:r>
            <a:r>
              <a:rPr lang="tr-TR" dirty="0"/>
              <a:t>Öğretmenler kurulu toplantıları ders saatleri dışında yapılır. </a:t>
            </a:r>
            <a:r>
              <a:rPr lang="tr-TR" dirty="0">
                <a:solidFill>
                  <a:srgbClr val="FF0000"/>
                </a:solidFill>
              </a:rPr>
              <a:t>Ancak, gerekli hâllerde okul müdürünün önerisi, il/ilçe millî eğitim müdürlüğünün onayıyla ders saatleri içinde de kurul toplantısı yapılabilir. Bu durumda öğrenciler izinli sayılır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1557749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16632"/>
            <a:ext cx="7554416" cy="1600200"/>
          </a:xfrm>
        </p:spPr>
        <p:txBody>
          <a:bodyPr>
            <a:normAutofit/>
          </a:bodyPr>
          <a:lstStyle/>
          <a:p>
            <a:r>
              <a:rPr lang="tr-TR" sz="3200" dirty="0">
                <a:solidFill>
                  <a:srgbClr val="FF0000"/>
                </a:solidFill>
              </a:rPr>
              <a:t>Zümre öğretmenler kurulu</a:t>
            </a:r>
            <a:br>
              <a:rPr lang="tr-TR" sz="3200" dirty="0">
                <a:solidFill>
                  <a:srgbClr val="FF0000"/>
                </a:solidFill>
              </a:rPr>
            </a:br>
            <a:r>
              <a:rPr lang="tr-TR" sz="3200" dirty="0">
                <a:solidFill>
                  <a:srgbClr val="FF0000"/>
                </a:solidFill>
              </a:rPr>
              <a:t>MADDE 35 </a:t>
            </a:r>
          </a:p>
        </p:txBody>
      </p:sp>
      <p:sp>
        <p:nvSpPr>
          <p:cNvPr id="3" name="İçerik Yer Tutucusu 2"/>
          <p:cNvSpPr>
            <a:spLocks noGrp="1"/>
          </p:cNvSpPr>
          <p:nvPr>
            <p:ph idx="1"/>
          </p:nvPr>
        </p:nvSpPr>
        <p:spPr>
          <a:xfrm>
            <a:off x="755576" y="1844824"/>
            <a:ext cx="7543800" cy="3886200"/>
          </a:xfrm>
        </p:spPr>
        <p:txBody>
          <a:bodyPr>
            <a:normAutofit fontScale="92500" lnSpcReduction="10000"/>
          </a:bodyPr>
          <a:lstStyle/>
          <a:p>
            <a:pPr marL="0" indent="0" algn="just">
              <a:buNone/>
            </a:pPr>
            <a:r>
              <a:rPr lang="tr-TR" dirty="0"/>
              <a:t>(2) </a:t>
            </a:r>
            <a:r>
              <a:rPr lang="tr-TR" b="1" dirty="0"/>
              <a:t>(Değişik:RG-10/7/2019-30827)</a:t>
            </a:r>
            <a:r>
              <a:rPr lang="tr-TR" dirty="0">
                <a:solidFill>
                  <a:srgbClr val="FF0000"/>
                </a:solidFill>
              </a:rPr>
              <a:t> Tek öğretmenli birleştirilmiş sınıflı ilkokullarda zümre toplantısı yapılmaz, bu öğretmenler ilgili ilçe/il zümre toplantısına katılır. </a:t>
            </a:r>
            <a:r>
              <a:rPr lang="tr-TR" dirty="0"/>
              <a:t>Aynı sınıfı okutan bir sınıf öğretmeni veya alanında bir öğretmen olması durumunda zümre toplantısı, </a:t>
            </a:r>
            <a:r>
              <a:rPr lang="tr-TR" dirty="0">
                <a:solidFill>
                  <a:srgbClr val="FF0000"/>
                </a:solidFill>
              </a:rPr>
              <a:t>eğitim kurumu müdürü veya müdürün görevlendireceği müdür yardımcısı ile yapılır.</a:t>
            </a:r>
            <a:r>
              <a:rPr lang="tr-TR" dirty="0"/>
              <a:t> </a:t>
            </a:r>
            <a:r>
              <a:rPr lang="tr-TR" dirty="0">
                <a:solidFill>
                  <a:srgbClr val="FF0000"/>
                </a:solidFill>
              </a:rPr>
              <a:t>Bu öğretmenler alanları ile ilgili bir üst zümre toplantısına da katılır.</a:t>
            </a:r>
          </a:p>
          <a:p>
            <a:pPr marL="0" indent="0" algn="just">
              <a:buNone/>
            </a:pPr>
            <a:r>
              <a:rPr lang="tr-TR" dirty="0"/>
              <a:t>(3) </a:t>
            </a:r>
            <a:r>
              <a:rPr lang="tr-TR" b="1" dirty="0"/>
              <a:t>(Değişik:RG-10/7/2019-30827) </a:t>
            </a:r>
            <a:r>
              <a:rPr lang="tr-TR" dirty="0"/>
              <a:t>Zümre öğretmenler kurulu, öğretmenler kurulunda yapılacak çalışma planına uygun olarak </a:t>
            </a:r>
            <a:r>
              <a:rPr lang="tr-TR" dirty="0">
                <a:solidFill>
                  <a:srgbClr val="FF0000"/>
                </a:solidFill>
              </a:rPr>
              <a:t>ders yılı başında, </a:t>
            </a:r>
            <a:r>
              <a:rPr lang="tr-TR" dirty="0"/>
              <a:t>ortasında, sonunda ve ihtiyaç duyuldukça toplanır. Toplantılar, zümre öğretmenleri arasından seçimle belirlenen öğretmenin başkanlığında yapılır</a:t>
            </a:r>
            <a:r>
              <a:rPr lang="tr-TR" dirty="0" smtClean="0"/>
              <a:t>.</a:t>
            </a:r>
            <a:endParaRPr lang="tr-TR" dirty="0"/>
          </a:p>
        </p:txBody>
      </p:sp>
    </p:spTree>
    <p:extLst>
      <p:ext uri="{BB962C8B-B14F-4D97-AF65-F5344CB8AC3E}">
        <p14:creationId xmlns:p14="http://schemas.microsoft.com/office/powerpoint/2010/main" val="2424290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71400"/>
            <a:ext cx="5754216" cy="1600200"/>
          </a:xfrm>
        </p:spPr>
        <p:txBody>
          <a:bodyPr>
            <a:normAutofit/>
          </a:bodyPr>
          <a:lstStyle/>
          <a:p>
            <a:pPr algn="just"/>
            <a:r>
              <a:rPr lang="tr-TR" sz="3200" dirty="0">
                <a:solidFill>
                  <a:srgbClr val="FF0000"/>
                </a:solidFill>
              </a:rPr>
              <a:t>Sınıf/şube öğretmenler kurulu</a:t>
            </a:r>
            <a:br>
              <a:rPr lang="tr-TR" sz="3200" dirty="0">
                <a:solidFill>
                  <a:srgbClr val="FF0000"/>
                </a:solidFill>
              </a:rPr>
            </a:br>
            <a:r>
              <a:rPr lang="tr-TR" sz="3200" dirty="0">
                <a:solidFill>
                  <a:srgbClr val="FF0000"/>
                </a:solidFill>
              </a:rPr>
              <a:t>MADDE 36</a:t>
            </a:r>
          </a:p>
        </p:txBody>
      </p:sp>
      <p:sp>
        <p:nvSpPr>
          <p:cNvPr id="3" name="İçerik Yer Tutucusu 2"/>
          <p:cNvSpPr>
            <a:spLocks noGrp="1"/>
          </p:cNvSpPr>
          <p:nvPr>
            <p:ph idx="1"/>
          </p:nvPr>
        </p:nvSpPr>
        <p:spPr>
          <a:xfrm>
            <a:off x="755576" y="1340768"/>
            <a:ext cx="7543800" cy="4680520"/>
          </a:xfrm>
        </p:spPr>
        <p:txBody>
          <a:bodyPr>
            <a:normAutofit fontScale="77500" lnSpcReduction="20000"/>
          </a:bodyPr>
          <a:lstStyle/>
          <a:p>
            <a:pPr marL="0" indent="0" algn="just">
              <a:buNone/>
            </a:pPr>
            <a:r>
              <a:rPr lang="tr-TR" dirty="0"/>
              <a:t>(1</a:t>
            </a:r>
            <a:r>
              <a:rPr lang="tr-TR" dirty="0">
                <a:solidFill>
                  <a:srgbClr val="FF0000"/>
                </a:solidFill>
              </a:rPr>
              <a:t>) Sınıf öğretmenler kurulu aynı sınıf seviyesinde</a:t>
            </a:r>
            <a:r>
              <a:rPr lang="tr-TR" dirty="0"/>
              <a:t>, şube öğretmenler kurulu ise aynı şubede ders okutan öğretmenler ile okul rehberlik öğretmeninden oluşur. </a:t>
            </a:r>
            <a:r>
              <a:rPr lang="tr-TR" dirty="0">
                <a:solidFill>
                  <a:srgbClr val="FF0000"/>
                </a:solidFill>
              </a:rPr>
              <a:t>Sınıf/şube öğretmenler kurulu ortaokul ve imam-hatip ortaokullarında oluşturulur, okul öncesi eğitim kurumları ile ilkokullarda oluşturulmaz.</a:t>
            </a:r>
            <a:r>
              <a:rPr lang="tr-TR" dirty="0"/>
              <a:t> Kurula, gerek görülürse veliler ile öğrenciler arasından seçilen temsilciler de çağrılabilir.</a:t>
            </a:r>
          </a:p>
          <a:p>
            <a:pPr marL="0" indent="0" algn="just">
              <a:buNone/>
            </a:pPr>
            <a:r>
              <a:rPr lang="tr-TR" dirty="0"/>
              <a:t>(2) </a:t>
            </a:r>
            <a:r>
              <a:rPr lang="tr-TR" dirty="0">
                <a:solidFill>
                  <a:srgbClr val="FF0000"/>
                </a:solidFill>
              </a:rPr>
              <a:t>Sınıf/şube</a:t>
            </a:r>
            <a:r>
              <a:rPr lang="tr-TR" dirty="0"/>
              <a:t> öğretmenler kurulu, okul yönetimince yapılacak planlamaya göre birinci dönemin ikinci ayında, ikinci dönemin birinci veya ikinci haftasında ve </a:t>
            </a:r>
            <a:r>
              <a:rPr lang="tr-TR" dirty="0">
                <a:solidFill>
                  <a:srgbClr val="FF0000"/>
                </a:solidFill>
              </a:rPr>
              <a:t>ders yılı sonunda </a:t>
            </a:r>
            <a:r>
              <a:rPr lang="tr-TR" dirty="0"/>
              <a:t>okul müdürü ya da görevlendireceği müdür yardımcısı veya şube rehber öğretmeninin başkanlığında ayrı ayrı toplanır. Ayrıca, gerektiğinde sınıf/şube öğretmenler kurulu, şube rehber öğretmeni veya okul rehberlik öğretmeninin önerisinin okul yönetimince uygun görülmesi hâlinde de toplanabilir.</a:t>
            </a:r>
          </a:p>
          <a:p>
            <a:pPr marL="0" indent="0" algn="just">
              <a:buNone/>
            </a:pPr>
            <a:r>
              <a:rPr lang="tr-TR" dirty="0"/>
              <a:t>(3) </a:t>
            </a:r>
            <a:r>
              <a:rPr lang="tr-TR" dirty="0">
                <a:solidFill>
                  <a:srgbClr val="FF0000"/>
                </a:solidFill>
              </a:rPr>
              <a:t>Sınıf/şube</a:t>
            </a:r>
            <a:r>
              <a:rPr lang="tr-TR" dirty="0"/>
              <a:t> öğretmenler kurulunda; </a:t>
            </a:r>
            <a:r>
              <a:rPr lang="tr-TR" dirty="0">
                <a:solidFill>
                  <a:srgbClr val="FF0000"/>
                </a:solidFill>
              </a:rPr>
              <a:t>sınıf/şubedeki</a:t>
            </a:r>
            <a:r>
              <a:rPr lang="tr-TR" dirty="0"/>
              <a:t> öğrencilerin kişilik, beslenme, sağlık, sosyal ilişkileri, ailenin ekonomik durumu ve benzeri konular ile alınacak önlemler görüşülür. </a:t>
            </a:r>
            <a:r>
              <a:rPr lang="tr-TR" dirty="0">
                <a:solidFill>
                  <a:srgbClr val="FF0000"/>
                </a:solidFill>
              </a:rPr>
              <a:t>Bunun yanı sıra şube öğretmenler kurulunda bu Yönetmeliğin 31 inci maddesi hükmü gereğince, öğrencilerin başarıları değerlendirilerek uygulanmak üzere karar defterine yazılır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2743723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76672"/>
            <a:ext cx="7554416" cy="1600200"/>
          </a:xfrm>
        </p:spPr>
        <p:txBody>
          <a:bodyPr>
            <a:normAutofit/>
          </a:bodyPr>
          <a:lstStyle/>
          <a:p>
            <a:r>
              <a:rPr lang="tr-TR" sz="3200" dirty="0">
                <a:solidFill>
                  <a:srgbClr val="FF0000"/>
                </a:solidFill>
              </a:rPr>
              <a:t>Kurullar ve zümreler ile ilgili diğer hususlar</a:t>
            </a:r>
            <a:br>
              <a:rPr lang="tr-TR" sz="3200" dirty="0">
                <a:solidFill>
                  <a:srgbClr val="FF0000"/>
                </a:solidFill>
              </a:rPr>
            </a:br>
            <a:r>
              <a:rPr lang="tr-TR" sz="3200" dirty="0">
                <a:solidFill>
                  <a:srgbClr val="FF0000"/>
                </a:solidFill>
              </a:rPr>
              <a:t>MADDE 36/A </a:t>
            </a:r>
          </a:p>
        </p:txBody>
      </p:sp>
      <p:sp>
        <p:nvSpPr>
          <p:cNvPr id="3" name="İçerik Yer Tutucusu 2"/>
          <p:cNvSpPr>
            <a:spLocks noGrp="1"/>
          </p:cNvSpPr>
          <p:nvPr>
            <p:ph idx="1"/>
          </p:nvPr>
        </p:nvSpPr>
        <p:spPr>
          <a:xfrm>
            <a:off x="827584" y="1844824"/>
            <a:ext cx="7543800" cy="3886200"/>
          </a:xfrm>
        </p:spPr>
        <p:txBody>
          <a:bodyPr/>
          <a:lstStyle/>
          <a:p>
            <a:pPr marL="0" indent="0" algn="just">
              <a:buNone/>
            </a:pPr>
            <a:r>
              <a:rPr lang="tr-TR" dirty="0">
                <a:solidFill>
                  <a:srgbClr val="FF0000"/>
                </a:solidFill>
              </a:rPr>
              <a:t>(1) Öğretmenler kurulu, zümre öğretmenler kurulu, sınıf öğretmenler kurulu ve şube öğretmenler kurulu ile ilgili usul ve esaslar Yönerge ile belirlenir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1979115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988840"/>
            <a:ext cx="7543800" cy="3886200"/>
          </a:xfrm>
        </p:spPr>
        <p:txBody>
          <a:bodyPr/>
          <a:lstStyle/>
          <a:p>
            <a:pPr marL="0" indent="0" algn="just">
              <a:buNone/>
            </a:pPr>
            <a:r>
              <a:rPr lang="tr-TR" dirty="0"/>
              <a:t>(1) Okul öğrenci meclisi, </a:t>
            </a:r>
            <a:r>
              <a:rPr lang="tr-TR" b="1" dirty="0"/>
              <a:t>(Mülga ibare:RG-10/7/2019-30827) </a:t>
            </a:r>
            <a:r>
              <a:rPr lang="tr-TR" dirty="0"/>
              <a:t>(…) ilkokul, ortaokul ve imam-hatip ortaokullarında kurulur. Kuruluş ve işleyişle ilgili iş ve işlemlerde ilgili mevzuat hükümleri uygulanır</a:t>
            </a:r>
            <a:r>
              <a:rPr lang="tr-TR" dirty="0" smtClean="0"/>
              <a:t>.</a:t>
            </a:r>
            <a:endParaRPr lang="tr-TR" dirty="0"/>
          </a:p>
        </p:txBody>
      </p:sp>
      <p:sp>
        <p:nvSpPr>
          <p:cNvPr id="4" name="Başlık 3"/>
          <p:cNvSpPr>
            <a:spLocks noGrp="1"/>
          </p:cNvSpPr>
          <p:nvPr>
            <p:ph type="title"/>
          </p:nvPr>
        </p:nvSpPr>
        <p:spPr>
          <a:xfrm>
            <a:off x="755576" y="332656"/>
            <a:ext cx="7554416" cy="1600200"/>
          </a:xfrm>
        </p:spPr>
        <p:txBody>
          <a:bodyPr>
            <a:normAutofit/>
          </a:bodyPr>
          <a:lstStyle/>
          <a:p>
            <a:r>
              <a:rPr lang="tr-TR" sz="3200" dirty="0">
                <a:solidFill>
                  <a:srgbClr val="FF0000"/>
                </a:solidFill>
              </a:rPr>
              <a:t>Okul öğrenci </a:t>
            </a:r>
            <a:r>
              <a:rPr lang="tr-TR" sz="3200" dirty="0" smtClean="0">
                <a:solidFill>
                  <a:srgbClr val="FF0000"/>
                </a:solidFill>
              </a:rPr>
              <a:t>meclisi</a:t>
            </a:r>
            <a:r>
              <a:rPr lang="tr-TR" sz="3200" dirty="0">
                <a:solidFill>
                  <a:srgbClr val="FF0000"/>
                </a:solidFill>
              </a:rPr>
              <a:t/>
            </a:r>
            <a:br>
              <a:rPr lang="tr-TR" sz="3200" dirty="0">
                <a:solidFill>
                  <a:srgbClr val="FF0000"/>
                </a:solidFill>
              </a:rPr>
            </a:br>
            <a:r>
              <a:rPr lang="tr-TR" sz="3200" dirty="0">
                <a:solidFill>
                  <a:srgbClr val="FF0000"/>
                </a:solidFill>
              </a:rPr>
              <a:t>MADDE 37</a:t>
            </a:r>
          </a:p>
        </p:txBody>
      </p:sp>
    </p:spTree>
    <p:extLst>
      <p:ext uri="{BB962C8B-B14F-4D97-AF65-F5344CB8AC3E}">
        <p14:creationId xmlns:p14="http://schemas.microsoft.com/office/powerpoint/2010/main" val="2698752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16632"/>
            <a:ext cx="7554416" cy="1600200"/>
          </a:xfrm>
        </p:spPr>
        <p:txBody>
          <a:bodyPr>
            <a:noAutofit/>
          </a:bodyPr>
          <a:lstStyle/>
          <a:p>
            <a:r>
              <a:rPr lang="tr-TR" sz="3200" dirty="0">
                <a:solidFill>
                  <a:srgbClr val="FF0000"/>
                </a:solidFill>
              </a:rPr>
              <a:t>Öğretmenlerin mesleki çalışmaları</a:t>
            </a:r>
            <a:br>
              <a:rPr lang="tr-TR" sz="3200" dirty="0">
                <a:solidFill>
                  <a:srgbClr val="FF0000"/>
                </a:solidFill>
              </a:rPr>
            </a:br>
            <a:r>
              <a:rPr lang="tr-TR" sz="3200" dirty="0">
                <a:solidFill>
                  <a:srgbClr val="FF0000"/>
                </a:solidFill>
              </a:rPr>
              <a:t>MADDE 38 </a:t>
            </a:r>
          </a:p>
        </p:txBody>
      </p:sp>
      <p:sp>
        <p:nvSpPr>
          <p:cNvPr id="3" name="İçerik Yer Tutucusu 2"/>
          <p:cNvSpPr>
            <a:spLocks noGrp="1"/>
          </p:cNvSpPr>
          <p:nvPr>
            <p:ph idx="1"/>
          </p:nvPr>
        </p:nvSpPr>
        <p:spPr>
          <a:xfrm>
            <a:off x="755576" y="1844824"/>
            <a:ext cx="7543800" cy="3886200"/>
          </a:xfrm>
        </p:spPr>
        <p:txBody>
          <a:bodyPr>
            <a:normAutofit fontScale="92500"/>
          </a:bodyPr>
          <a:lstStyle/>
          <a:p>
            <a:pPr marL="0" indent="0" algn="just">
              <a:buNone/>
            </a:pPr>
            <a:r>
              <a:rPr lang="tr-TR" dirty="0"/>
              <a:t>(3)</a:t>
            </a:r>
            <a:r>
              <a:rPr lang="tr-TR" b="1" dirty="0"/>
              <a:t> (Ek:RG-25/6/2015-29397)</a:t>
            </a:r>
            <a:r>
              <a:rPr lang="tr-TR" dirty="0"/>
              <a:t> </a:t>
            </a:r>
            <a:r>
              <a:rPr lang="tr-TR" b="1" dirty="0"/>
              <a:t>(Değişik:RG-10/7/2019-30827)</a:t>
            </a:r>
            <a:r>
              <a:rPr lang="tr-TR" dirty="0"/>
              <a:t> </a:t>
            </a:r>
            <a:r>
              <a:rPr lang="tr-TR" dirty="0">
                <a:solidFill>
                  <a:srgbClr val="FF0000"/>
                </a:solidFill>
              </a:rPr>
              <a:t>Yönetici ve öğretmenler ara tatillerde, eylül ayının ilk iş gününden derslerin başlangıcına ve derslerin kesiminden temmuz ayının ilk iş gününe kadar geçen süre içerisinde okul müdürlüğü, il/ilçe millî eğitim müdürlüğü veya Bakanlıkça belirlenen mesleki çalışmaları kendi okullarında yürütürler. Ancak öğretmenler ilgili genel müdürlükler tarafından belirlenen mesleki eğitim konuları dâhilinde il/ilçe millî eğitim müdürlüklerince hazırlanan program çerçevesinde ilkokullarda zümre bazında, diğer okullarda ise alan bazında belli merkez veya merkezlerde mesleki eğitime tabi tutulabilirler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1327030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332656"/>
            <a:ext cx="7554416" cy="1600200"/>
          </a:xfrm>
        </p:spPr>
        <p:txBody>
          <a:bodyPr>
            <a:normAutofit/>
          </a:bodyPr>
          <a:lstStyle/>
          <a:p>
            <a:r>
              <a:rPr lang="tr-TR" sz="3200" dirty="0">
                <a:solidFill>
                  <a:srgbClr val="FF0000"/>
                </a:solidFill>
              </a:rPr>
              <a:t>Öğretmen</a:t>
            </a:r>
            <a:br>
              <a:rPr lang="tr-TR" sz="3200" dirty="0">
                <a:solidFill>
                  <a:srgbClr val="FF0000"/>
                </a:solidFill>
              </a:rPr>
            </a:br>
            <a:r>
              <a:rPr lang="tr-TR" sz="3200" dirty="0">
                <a:solidFill>
                  <a:srgbClr val="FF0000"/>
                </a:solidFill>
              </a:rPr>
              <a:t>MADDE 43 </a:t>
            </a:r>
          </a:p>
        </p:txBody>
      </p:sp>
      <p:sp>
        <p:nvSpPr>
          <p:cNvPr id="3" name="İçerik Yer Tutucusu 2"/>
          <p:cNvSpPr>
            <a:spLocks noGrp="1"/>
          </p:cNvSpPr>
          <p:nvPr>
            <p:ph idx="1"/>
          </p:nvPr>
        </p:nvSpPr>
        <p:spPr>
          <a:xfrm>
            <a:off x="755576" y="1988840"/>
            <a:ext cx="7543800" cy="3886200"/>
          </a:xfrm>
        </p:spPr>
        <p:txBody>
          <a:bodyPr/>
          <a:lstStyle/>
          <a:p>
            <a:pPr marL="0" indent="0" algn="just">
              <a:buNone/>
            </a:pPr>
            <a:r>
              <a:rPr lang="tr-TR" dirty="0"/>
              <a:t>(7) Öğretmenler, komisyon üyesi ve gözcü olarak görevlendirildikleri sınav komisyonlarında, okulda yapılan her türlü resmî toplantılar ve mahallî kurtuluş günleri ile millî bayramlarda bulunmak zorundadırlar. Öğretmenlere görevlendirme ve toplantıların zamanı, </a:t>
            </a:r>
            <a:r>
              <a:rPr lang="tr-TR" dirty="0">
                <a:solidFill>
                  <a:srgbClr val="FF0000"/>
                </a:solidFill>
              </a:rPr>
              <a:t>en az</a:t>
            </a:r>
            <a:r>
              <a:rPr lang="tr-TR" dirty="0"/>
              <a:t> </a:t>
            </a:r>
            <a:r>
              <a:rPr lang="tr-TR" b="1" dirty="0"/>
              <a:t>(Değişik ibare:RG-10/7/2019-30827) </a:t>
            </a:r>
            <a:r>
              <a:rPr lang="tr-TR" u="sng" dirty="0">
                <a:solidFill>
                  <a:srgbClr val="FF0000"/>
                </a:solidFill>
              </a:rPr>
              <a:t>beş</a:t>
            </a:r>
            <a:r>
              <a:rPr lang="tr-TR" dirty="0">
                <a:solidFill>
                  <a:srgbClr val="FF0000"/>
                </a:solidFill>
              </a:rPr>
              <a:t> gün önceden </a:t>
            </a:r>
            <a:r>
              <a:rPr lang="tr-TR" dirty="0"/>
              <a:t>yazı ile duyurulur. Toplantının gündemi öğretmenlerin de görüşü alınarak hazırlanır. Toplantılar, dersleri aksatmamak üzere çalışma günlerinde yapılır</a:t>
            </a:r>
            <a:r>
              <a:rPr lang="tr-TR" dirty="0" smtClean="0"/>
              <a:t>.</a:t>
            </a:r>
            <a:endParaRPr lang="tr-TR" dirty="0"/>
          </a:p>
        </p:txBody>
      </p:sp>
    </p:spTree>
    <p:extLst>
      <p:ext uri="{BB962C8B-B14F-4D97-AF65-F5344CB8AC3E}">
        <p14:creationId xmlns:p14="http://schemas.microsoft.com/office/powerpoint/2010/main" val="3738736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88640"/>
            <a:ext cx="7554416" cy="1080120"/>
          </a:xfrm>
        </p:spPr>
        <p:txBody>
          <a:bodyPr>
            <a:normAutofit/>
          </a:bodyPr>
          <a:lstStyle/>
          <a:p>
            <a:r>
              <a:rPr lang="tr-TR" sz="2400" dirty="0">
                <a:solidFill>
                  <a:srgbClr val="FF0000"/>
                </a:solidFill>
              </a:rPr>
              <a:t>Müdür yardımcısı ve öğretmenlerin nöbet görevi</a:t>
            </a:r>
            <a:br>
              <a:rPr lang="tr-TR" sz="2400" dirty="0">
                <a:solidFill>
                  <a:srgbClr val="FF0000"/>
                </a:solidFill>
              </a:rPr>
            </a:br>
            <a:r>
              <a:rPr lang="tr-TR" sz="2400" dirty="0">
                <a:solidFill>
                  <a:srgbClr val="FF0000"/>
                </a:solidFill>
              </a:rPr>
              <a:t>MADDE 44</a:t>
            </a:r>
          </a:p>
        </p:txBody>
      </p:sp>
      <p:sp>
        <p:nvSpPr>
          <p:cNvPr id="3" name="İçerik Yer Tutucusu 2"/>
          <p:cNvSpPr>
            <a:spLocks noGrp="1"/>
          </p:cNvSpPr>
          <p:nvPr>
            <p:ph idx="1"/>
          </p:nvPr>
        </p:nvSpPr>
        <p:spPr>
          <a:xfrm>
            <a:off x="755576" y="1196752"/>
            <a:ext cx="7543800" cy="5040560"/>
          </a:xfrm>
        </p:spPr>
        <p:txBody>
          <a:bodyPr>
            <a:normAutofit fontScale="92500" lnSpcReduction="20000"/>
          </a:bodyPr>
          <a:lstStyle/>
          <a:p>
            <a:pPr marL="0" indent="0" algn="just">
              <a:buNone/>
            </a:pPr>
            <a:r>
              <a:rPr lang="tr-TR" dirty="0"/>
              <a:t>(2) </a:t>
            </a:r>
            <a:r>
              <a:rPr lang="tr-TR" b="1" dirty="0"/>
              <a:t>(Değişik:RG-10/7/2019-30827)</a:t>
            </a:r>
            <a:r>
              <a:rPr lang="tr-TR" dirty="0"/>
              <a:t> Bağımsız anaokulu, ana sınıfı ve uygulama sınıfı öğretmenleri </a:t>
            </a:r>
            <a:r>
              <a:rPr lang="tr-TR" dirty="0">
                <a:solidFill>
                  <a:srgbClr val="FF0000"/>
                </a:solidFill>
              </a:rPr>
              <a:t>okul öncesi eğitim öğrencilerinin bulunduğu alanlarda</a:t>
            </a:r>
            <a:r>
              <a:rPr lang="tr-TR" dirty="0"/>
              <a:t>, kendi devrelerinde ve etkinlik saatleri dışındaki zamanlarda nöbet tutarlar.</a:t>
            </a:r>
          </a:p>
          <a:p>
            <a:pPr marL="0" indent="0" algn="just">
              <a:buNone/>
            </a:pPr>
            <a:r>
              <a:rPr lang="tr-TR" dirty="0"/>
              <a:t>(3) </a:t>
            </a:r>
            <a:r>
              <a:rPr lang="tr-TR" b="1" dirty="0"/>
              <a:t>(Değişik:RG-10/7/2019-30827)</a:t>
            </a:r>
            <a:r>
              <a:rPr lang="tr-TR" dirty="0"/>
              <a:t> Müdür yardımcısı ve öğretmen sayısı yeterli olmayan okullarda müdür yardımcısı ve öğretmenlere haftada birden fazla nöbet görevi verilir.</a:t>
            </a:r>
          </a:p>
          <a:p>
            <a:pPr marL="0" indent="0" algn="just">
              <a:buNone/>
            </a:pPr>
            <a:r>
              <a:rPr lang="tr-TR" dirty="0"/>
              <a:t>(4) </a:t>
            </a:r>
            <a:r>
              <a:rPr lang="tr-TR" b="1" dirty="0"/>
              <a:t>(Değişik:RG-10/7/2019-30827)</a:t>
            </a:r>
            <a:r>
              <a:rPr lang="tr-TR" dirty="0"/>
              <a:t> İlköğretim kurumlarında; okulun bina ve tesisleri ile öğrenci mevcudu, yatılı, gündüzlü, normal veya ikili eğitim yapma gibi durumları göz önünde bulundurularak okul müdürlüğünce düzenlenen nöbet çizelgesine göre öğretmenler normal eğitim yapan okullarda gün süresince, ikili </a:t>
            </a:r>
            <a:r>
              <a:rPr lang="tr-TR" dirty="0">
                <a:solidFill>
                  <a:srgbClr val="FF0000"/>
                </a:solidFill>
              </a:rPr>
              <a:t>eğitim</a:t>
            </a:r>
            <a:r>
              <a:rPr lang="tr-TR" dirty="0"/>
              <a:t> yapan okullarda ise kendi devresinde nöbet tutarlar. </a:t>
            </a:r>
            <a:r>
              <a:rPr lang="tr-TR" dirty="0">
                <a:solidFill>
                  <a:srgbClr val="FF0000"/>
                </a:solidFill>
              </a:rPr>
              <a:t>Ayrıca normal eğitim yapılan okullarda öğle arasında yapılan nöbet görevi nöbetçi öğretmenlerin dinlenme süreleri göz önünde bulundurularak dönüşümlü ve dengeli olacak şekilde okul idaresi tarafından düzenlenir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3048939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685800"/>
            <a:ext cx="7543800" cy="5479504"/>
          </a:xfrm>
        </p:spPr>
        <p:txBody>
          <a:bodyPr>
            <a:normAutofit fontScale="85000" lnSpcReduction="20000"/>
          </a:bodyPr>
          <a:lstStyle/>
          <a:p>
            <a:pPr marL="0" indent="0" algn="just">
              <a:buNone/>
            </a:pPr>
            <a:r>
              <a:rPr lang="tr-TR" dirty="0"/>
              <a:t>(6) </a:t>
            </a:r>
            <a:r>
              <a:rPr lang="tr-TR" b="1" dirty="0"/>
              <a:t>(Değişik:RG-10/7/2019-30827)</a:t>
            </a:r>
            <a:r>
              <a:rPr lang="tr-TR" dirty="0"/>
              <a:t> Okuldaki öğretmen sayısının yeterli olması durumunda, </a:t>
            </a:r>
            <a:r>
              <a:rPr lang="tr-TR" dirty="0">
                <a:solidFill>
                  <a:srgbClr val="FF0000"/>
                </a:solidFill>
              </a:rPr>
              <a:t>kadınlarda </a:t>
            </a:r>
            <a:r>
              <a:rPr lang="tr-TR" dirty="0"/>
              <a:t>20, erkeklerde 25 hizmet yılını dolduran öğretmenlere, istememeleri hâlinde nöbet görevi verilmez. Ancak ihtiyaç duyulması hâlinde bu öğretmenlere de nöbet görevi verilir.</a:t>
            </a:r>
          </a:p>
          <a:p>
            <a:pPr marL="0" indent="0" algn="just">
              <a:buNone/>
            </a:pPr>
            <a:r>
              <a:rPr lang="tr-TR" dirty="0" smtClean="0"/>
              <a:t>(</a:t>
            </a:r>
            <a:r>
              <a:rPr lang="tr-TR" dirty="0"/>
              <a:t>7) </a:t>
            </a:r>
            <a:r>
              <a:rPr lang="tr-TR" b="1" dirty="0"/>
              <a:t>(Değişik:RG-10/7/2019-30827)</a:t>
            </a:r>
            <a:r>
              <a:rPr lang="tr-TR" dirty="0"/>
              <a:t> </a:t>
            </a:r>
            <a:r>
              <a:rPr lang="tr-TR" dirty="0">
                <a:solidFill>
                  <a:srgbClr val="FF0000"/>
                </a:solidFill>
              </a:rPr>
              <a:t>Hamile öğretmenlere, hamileliğin yirmi dördüncü haftasından başlayarak doğum sonrası analık izni süresinin bitimini takip eden bir yıllık sürenin sonuna kadar nöbet görevi verilmez.</a:t>
            </a:r>
          </a:p>
          <a:p>
            <a:pPr marL="0" indent="0" algn="just">
              <a:buNone/>
            </a:pPr>
            <a:r>
              <a:rPr lang="tr-TR" dirty="0"/>
              <a:t>(11) </a:t>
            </a:r>
            <a:r>
              <a:rPr lang="tr-TR" b="1" dirty="0"/>
              <a:t>(Değişik:RG-10/7/2019-30827)</a:t>
            </a:r>
            <a:r>
              <a:rPr lang="tr-TR" dirty="0"/>
              <a:t> </a:t>
            </a:r>
            <a:r>
              <a:rPr lang="tr-TR" dirty="0">
                <a:solidFill>
                  <a:schemeClr val="tx1"/>
                </a:solidFill>
              </a:rPr>
              <a:t>Öğretmenlerden; </a:t>
            </a:r>
            <a:r>
              <a:rPr lang="tr-TR" dirty="0">
                <a:solidFill>
                  <a:srgbClr val="FF0000"/>
                </a:solidFill>
              </a:rPr>
              <a:t>engelli olanlar, </a:t>
            </a:r>
            <a:r>
              <a:rPr lang="tr-TR" dirty="0"/>
              <a:t>engelli çocuğu bulunanlar </a:t>
            </a:r>
            <a:r>
              <a:rPr lang="tr-TR" dirty="0">
                <a:solidFill>
                  <a:srgbClr val="FF0000"/>
                </a:solidFill>
              </a:rPr>
              <a:t>ve bakmakla yükümlü olduğu engelli birey bulunanlara nöbet görevi verilmez. Ancak bu durumdaki öğretmenlere istemeleri hâlinde, gün tercihlerine öncelik verilerek nöbet görevi verilir.</a:t>
            </a:r>
          </a:p>
          <a:p>
            <a:pPr marL="0" indent="0" algn="just">
              <a:buNone/>
            </a:pPr>
            <a:r>
              <a:rPr lang="tr-TR" dirty="0">
                <a:solidFill>
                  <a:srgbClr val="FF0000"/>
                </a:solidFill>
              </a:rPr>
              <a:t>(12)</a:t>
            </a:r>
            <a:r>
              <a:rPr lang="tr-TR" b="1" dirty="0">
                <a:solidFill>
                  <a:srgbClr val="FF0000"/>
                </a:solidFill>
              </a:rPr>
              <a:t> (Ek:RG-10/7/2019-30827) </a:t>
            </a:r>
            <a:r>
              <a:rPr lang="tr-TR" dirty="0">
                <a:solidFill>
                  <a:srgbClr val="FF0000"/>
                </a:solidFill>
              </a:rPr>
              <a:t>Özel eğitim sınıflarında görevli özel eğitim öğretmenleri nöbet görevlerini teneffüs ve yemek saatlerinde sınıflarına kayıtlı öğrencilerin gözetimine devam ederek yerine getirirler.</a:t>
            </a:r>
          </a:p>
          <a:p>
            <a:pPr marL="0" indent="0" algn="just">
              <a:buNone/>
            </a:pPr>
            <a:r>
              <a:rPr lang="tr-TR" dirty="0">
                <a:solidFill>
                  <a:srgbClr val="FF0000"/>
                </a:solidFill>
              </a:rPr>
              <a:t>(13) </a:t>
            </a:r>
            <a:r>
              <a:rPr lang="tr-TR" b="1" dirty="0">
                <a:solidFill>
                  <a:srgbClr val="FF0000"/>
                </a:solidFill>
              </a:rPr>
              <a:t>(Ek:RG-10/7/2019-30827)</a:t>
            </a:r>
            <a:r>
              <a:rPr lang="tr-TR" dirty="0">
                <a:solidFill>
                  <a:srgbClr val="FF0000"/>
                </a:solidFill>
              </a:rPr>
              <a:t> Çeşitli nedenlerden dolayı öğretmeni bulunmayan sınıfın düzeni, o saatte dersi olmayan nöbetçi öğretmen tarafından sağlanır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3801411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04664"/>
            <a:ext cx="7554416" cy="1015008"/>
          </a:xfrm>
        </p:spPr>
        <p:txBody>
          <a:bodyPr>
            <a:normAutofit/>
          </a:bodyPr>
          <a:lstStyle/>
          <a:p>
            <a:r>
              <a:rPr lang="tr-TR" sz="2800" dirty="0">
                <a:solidFill>
                  <a:srgbClr val="FF0000"/>
                </a:solidFill>
              </a:rPr>
              <a:t>Destek eğitim personeli, uzman ve usta öğreticiler</a:t>
            </a:r>
            <a:br>
              <a:rPr lang="tr-TR" sz="2800" dirty="0">
                <a:solidFill>
                  <a:srgbClr val="FF0000"/>
                </a:solidFill>
              </a:rPr>
            </a:br>
            <a:r>
              <a:rPr lang="tr-TR" sz="2800" dirty="0">
                <a:solidFill>
                  <a:srgbClr val="FF0000"/>
                </a:solidFill>
              </a:rPr>
              <a:t>MADDE 45 </a:t>
            </a:r>
          </a:p>
        </p:txBody>
      </p:sp>
      <p:sp>
        <p:nvSpPr>
          <p:cNvPr id="3" name="İçerik Yer Tutucusu 2"/>
          <p:cNvSpPr>
            <a:spLocks noGrp="1"/>
          </p:cNvSpPr>
          <p:nvPr>
            <p:ph idx="1"/>
          </p:nvPr>
        </p:nvSpPr>
        <p:spPr>
          <a:xfrm>
            <a:off x="755576" y="1700808"/>
            <a:ext cx="7543800" cy="3886200"/>
          </a:xfrm>
        </p:spPr>
        <p:txBody>
          <a:bodyPr>
            <a:normAutofit fontScale="92500" lnSpcReduction="20000"/>
          </a:bodyPr>
          <a:lstStyle/>
          <a:p>
            <a:pPr marL="0" indent="0" algn="just">
              <a:buNone/>
            </a:pPr>
            <a:r>
              <a:rPr lang="tr-TR" dirty="0"/>
              <a:t>(3) </a:t>
            </a:r>
            <a:r>
              <a:rPr lang="tr-TR" b="1" dirty="0"/>
              <a:t>(Değişik:RG-10/7/2019-30827)</a:t>
            </a:r>
            <a:r>
              <a:rPr lang="tr-TR" dirty="0"/>
              <a:t> İl/ilçe millî eğitim müdürlüklerince </a:t>
            </a:r>
            <a:r>
              <a:rPr lang="tr-TR" dirty="0">
                <a:solidFill>
                  <a:srgbClr val="FF0000"/>
                </a:solidFill>
              </a:rPr>
              <a:t>bir şubede </a:t>
            </a:r>
            <a:r>
              <a:rPr lang="tr-TR" dirty="0"/>
              <a:t>en fazla bir stajyer öğrenci olmak kaydıyla okul öncesi eğitim kurumlarında 5/6/1986 tarihli ve 3308 sayılı Mesleki Eğitim Kanunu gereğince mesleki eğitim kapsamında beceri eğitimi yaptırılan çocuk gelişimi ve eğitimi öğrencilerinin hizmetlerinden de yararlanılır. </a:t>
            </a:r>
            <a:r>
              <a:rPr lang="tr-TR" dirty="0">
                <a:solidFill>
                  <a:srgbClr val="FF0000"/>
                </a:solidFill>
              </a:rPr>
              <a:t>Beceri eğitimi yapacak öğrenci sayısının o il/ilçe merkezindeki okul öncesi şube sayısından fazla olması durumunda; her şubeye birer öğrenci verilmiş olması kaydı ile bir şubeye birden fazla da öğrenci verilebilir. Bu öğrencilerin okul/sınıflara yoğunlaşmayı engelleyecek şekilde dengeli olarak dağıtımı sağlanır. Beceri eğitimi yapılacak okul öncesi eğitim kurumlarının planlaması il/ilçe millî eğitim müdürlükleri tarafından yapılır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225663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04664"/>
            <a:ext cx="7560840" cy="1600200"/>
          </a:xfrm>
        </p:spPr>
        <p:txBody>
          <a:bodyPr>
            <a:normAutofit/>
          </a:bodyPr>
          <a:lstStyle/>
          <a:p>
            <a:r>
              <a:rPr lang="tr-TR" sz="3200" dirty="0">
                <a:solidFill>
                  <a:srgbClr val="FF0000"/>
                </a:solidFill>
              </a:rPr>
              <a:t>Dayanak</a:t>
            </a:r>
            <a:br>
              <a:rPr lang="tr-TR" sz="3200" dirty="0">
                <a:solidFill>
                  <a:srgbClr val="FF0000"/>
                </a:solidFill>
              </a:rPr>
            </a:br>
            <a:r>
              <a:rPr lang="tr-TR" sz="3200" dirty="0">
                <a:solidFill>
                  <a:srgbClr val="FF0000"/>
                </a:solidFill>
              </a:rPr>
              <a:t>MADDE 3</a:t>
            </a:r>
          </a:p>
        </p:txBody>
      </p:sp>
      <p:sp>
        <p:nvSpPr>
          <p:cNvPr id="3" name="İçerik Yer Tutucusu 2"/>
          <p:cNvSpPr>
            <a:spLocks noGrp="1"/>
          </p:cNvSpPr>
          <p:nvPr>
            <p:ph idx="1"/>
          </p:nvPr>
        </p:nvSpPr>
        <p:spPr>
          <a:xfrm>
            <a:off x="755576" y="2060848"/>
            <a:ext cx="7543800" cy="3886200"/>
          </a:xfrm>
        </p:spPr>
        <p:txBody>
          <a:bodyPr/>
          <a:lstStyle/>
          <a:p>
            <a:pPr marL="457200" indent="-457200" algn="just">
              <a:buAutoNum type="arabicParenBoth"/>
            </a:pPr>
            <a:r>
              <a:rPr lang="tr-TR" dirty="0" smtClean="0"/>
              <a:t>Bu </a:t>
            </a:r>
            <a:r>
              <a:rPr lang="tr-TR" dirty="0"/>
              <a:t>Yönetmelik, 5/1/1961 tarihli ve 222 sayılı İlköğretim ve Eğitim Kanunu, 14/6/1973 tarihli ve 1739 sayılı Millî Eğitim Temel Kanunu, 8/2/2007 tarihli ve 5580 sayılı Özel Öğretim Kurumları Kanunu, 30/5/1997 tarihli ve 573 sayılı Özel Eğitim Hakkında Kanun Hükmünde Kararname ile </a:t>
            </a:r>
            <a:r>
              <a:rPr lang="tr-TR" dirty="0">
                <a:solidFill>
                  <a:srgbClr val="FF0000"/>
                </a:solidFill>
              </a:rPr>
              <a:t>10/7/2018 tarihli ve 30474 sayılı Resmî Gazete’de yayımlanan 1 sayılı Cumhurbaşkanlığı Teşkilatı Hakkında Cumhurbaşkanlığı Kararnamesinin 301 inci, 304 üncü ve 326 </a:t>
            </a:r>
            <a:r>
              <a:rPr lang="tr-TR" dirty="0" err="1">
                <a:solidFill>
                  <a:srgbClr val="FF0000"/>
                </a:solidFill>
              </a:rPr>
              <a:t>ncı</a:t>
            </a:r>
            <a:r>
              <a:rPr lang="tr-TR" dirty="0"/>
              <a:t> maddelerine dayanılarak hazırlanmıştır</a:t>
            </a:r>
            <a:r>
              <a:rPr lang="tr-TR" dirty="0" smtClean="0"/>
              <a:t>.</a:t>
            </a:r>
          </a:p>
          <a:p>
            <a:pPr marL="457200" indent="-457200" algn="just">
              <a:buAutoNum type="arabicParenBoth"/>
            </a:pPr>
            <a:endParaRPr lang="tr-TR" dirty="0"/>
          </a:p>
        </p:txBody>
      </p:sp>
    </p:spTree>
    <p:extLst>
      <p:ext uri="{BB962C8B-B14F-4D97-AF65-F5344CB8AC3E}">
        <p14:creationId xmlns:p14="http://schemas.microsoft.com/office/powerpoint/2010/main" val="6323022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7554416" cy="1303040"/>
          </a:xfrm>
        </p:spPr>
        <p:txBody>
          <a:bodyPr>
            <a:normAutofit fontScale="90000"/>
          </a:bodyPr>
          <a:lstStyle/>
          <a:p>
            <a:r>
              <a:rPr lang="tr-TR" sz="3200" dirty="0">
                <a:solidFill>
                  <a:srgbClr val="FF0000"/>
                </a:solidFill>
              </a:rPr>
              <a:t>Belletici ve nöbetçi belletici öğretmen görevlendirilmesi </a:t>
            </a:r>
            <a:r>
              <a:rPr lang="tr-TR" sz="3200" dirty="0" smtClean="0">
                <a:solidFill>
                  <a:srgbClr val="FF0000"/>
                </a:solidFill>
              </a:rPr>
              <a:t/>
            </a:r>
            <a:br>
              <a:rPr lang="tr-TR" sz="3200" dirty="0" smtClean="0">
                <a:solidFill>
                  <a:srgbClr val="FF0000"/>
                </a:solidFill>
              </a:rPr>
            </a:br>
            <a:r>
              <a:rPr lang="tr-TR" sz="3200" dirty="0">
                <a:solidFill>
                  <a:srgbClr val="FF0000"/>
                </a:solidFill>
              </a:rPr>
              <a:t>MADDE 46 </a:t>
            </a:r>
          </a:p>
        </p:txBody>
      </p:sp>
      <p:sp>
        <p:nvSpPr>
          <p:cNvPr id="3" name="İçerik Yer Tutucusu 2"/>
          <p:cNvSpPr>
            <a:spLocks noGrp="1"/>
          </p:cNvSpPr>
          <p:nvPr>
            <p:ph idx="1"/>
          </p:nvPr>
        </p:nvSpPr>
        <p:spPr>
          <a:xfrm>
            <a:off x="755576" y="1916832"/>
            <a:ext cx="7543800" cy="3886200"/>
          </a:xfrm>
        </p:spPr>
        <p:txBody>
          <a:bodyPr/>
          <a:lstStyle/>
          <a:p>
            <a:pPr marL="0" indent="0" algn="just">
              <a:buNone/>
            </a:pPr>
            <a:r>
              <a:rPr lang="tr-TR" dirty="0" smtClean="0"/>
              <a:t>(</a:t>
            </a:r>
            <a:r>
              <a:rPr lang="tr-TR" dirty="0"/>
              <a:t>1) </a:t>
            </a:r>
            <a:r>
              <a:rPr lang="tr-TR" b="1" dirty="0"/>
              <a:t>(Değişik:RG-10/7/2019-30827) </a:t>
            </a:r>
            <a:r>
              <a:rPr lang="tr-TR" dirty="0">
                <a:solidFill>
                  <a:srgbClr val="FF0000"/>
                </a:solidFill>
              </a:rPr>
              <a:t>Belletici ve nöbetçi belletici öğretmen görevlendirilmesine ilişkin iş ve işlemler 17/10/2016 tarihli ve 2016/9487 sayılı Bakanlar Kurulu Kararı ile yürürlüğe konulan Millî Eğitim Bakanlığına Bağlı Resmi Okullarda Yatılılık, Bursluluk, Sosyal Yardımlar ve Okul Pansiyonları Yönetmeliğine göre yürütülür.</a:t>
            </a:r>
          </a:p>
          <a:p>
            <a:pPr marL="0" indent="0" algn="just">
              <a:buNone/>
            </a:pPr>
            <a:r>
              <a:rPr lang="tr-TR" dirty="0"/>
              <a:t>(3) </a:t>
            </a:r>
            <a:r>
              <a:rPr lang="tr-TR" b="1" dirty="0"/>
              <a:t>(Değişik:RG-10/7/2019-30827) </a:t>
            </a:r>
            <a:r>
              <a:rPr lang="tr-TR" dirty="0">
                <a:solidFill>
                  <a:srgbClr val="FF0000"/>
                </a:solidFill>
              </a:rPr>
              <a:t>Asker öğretmenler istemeleri hâlinde belletici öğretmen olarak görev alabilirler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19317913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76672"/>
            <a:ext cx="7554416" cy="1231032"/>
          </a:xfrm>
        </p:spPr>
        <p:txBody>
          <a:bodyPr>
            <a:normAutofit/>
          </a:bodyPr>
          <a:lstStyle/>
          <a:p>
            <a:r>
              <a:rPr lang="tr-TR" sz="3200" dirty="0">
                <a:solidFill>
                  <a:srgbClr val="FF0000"/>
                </a:solidFill>
              </a:rPr>
              <a:t>Okul rehberlik öğretmeni</a:t>
            </a:r>
            <a:br>
              <a:rPr lang="tr-TR" sz="3200" dirty="0">
                <a:solidFill>
                  <a:srgbClr val="FF0000"/>
                </a:solidFill>
              </a:rPr>
            </a:br>
            <a:r>
              <a:rPr lang="tr-TR" sz="3200" dirty="0">
                <a:solidFill>
                  <a:srgbClr val="FF0000"/>
                </a:solidFill>
              </a:rPr>
              <a:t>MADDE 47 </a:t>
            </a:r>
          </a:p>
        </p:txBody>
      </p:sp>
      <p:sp>
        <p:nvSpPr>
          <p:cNvPr id="3" name="İçerik Yer Tutucusu 2"/>
          <p:cNvSpPr>
            <a:spLocks noGrp="1"/>
          </p:cNvSpPr>
          <p:nvPr>
            <p:ph idx="1"/>
          </p:nvPr>
        </p:nvSpPr>
        <p:spPr>
          <a:xfrm>
            <a:off x="755576" y="1844824"/>
            <a:ext cx="7543800" cy="3886200"/>
          </a:xfrm>
        </p:spPr>
        <p:txBody>
          <a:bodyPr/>
          <a:lstStyle/>
          <a:p>
            <a:pPr marL="0" indent="0" algn="just">
              <a:buNone/>
            </a:pPr>
            <a:r>
              <a:rPr lang="tr-TR" dirty="0"/>
              <a:t>(1) Okul öncesi eğitim ve ilköğretim kurumlarında oluşturulan rehberlik </a:t>
            </a:r>
            <a:r>
              <a:rPr lang="tr-TR" b="1" dirty="0"/>
              <a:t>(Mülga ibare:RG-10/7/2019-30827) </a:t>
            </a:r>
            <a:r>
              <a:rPr lang="tr-TR" dirty="0"/>
              <a:t>(…)</a:t>
            </a:r>
            <a:r>
              <a:rPr lang="tr-TR" b="1" dirty="0"/>
              <a:t> </a:t>
            </a:r>
            <a:r>
              <a:rPr lang="tr-TR" dirty="0"/>
              <a:t>servislerinde görev yapan rehberlik öğretmenleri, ilgili mevzuat hükümleri doğrultusunda görev ve sorumluluklarını yerine getirir</a:t>
            </a:r>
            <a:r>
              <a:rPr lang="tr-TR" dirty="0" smtClean="0"/>
              <a:t>.</a:t>
            </a:r>
            <a:endParaRPr lang="tr-TR" dirty="0"/>
          </a:p>
        </p:txBody>
      </p:sp>
    </p:spTree>
    <p:extLst>
      <p:ext uri="{BB962C8B-B14F-4D97-AF65-F5344CB8AC3E}">
        <p14:creationId xmlns:p14="http://schemas.microsoft.com/office/powerpoint/2010/main" val="60111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692696"/>
            <a:ext cx="7554416" cy="1231032"/>
          </a:xfrm>
        </p:spPr>
        <p:txBody>
          <a:bodyPr>
            <a:normAutofit/>
          </a:bodyPr>
          <a:lstStyle/>
          <a:p>
            <a:r>
              <a:rPr lang="tr-TR" sz="3200" dirty="0">
                <a:solidFill>
                  <a:srgbClr val="FF0000"/>
                </a:solidFill>
              </a:rPr>
              <a:t>Şube rehber öğretmeni</a:t>
            </a:r>
            <a:br>
              <a:rPr lang="tr-TR" sz="3200" dirty="0">
                <a:solidFill>
                  <a:srgbClr val="FF0000"/>
                </a:solidFill>
              </a:rPr>
            </a:br>
            <a:r>
              <a:rPr lang="tr-TR" sz="3200" dirty="0">
                <a:solidFill>
                  <a:srgbClr val="FF0000"/>
                </a:solidFill>
              </a:rPr>
              <a:t>MADDE 48 </a:t>
            </a:r>
          </a:p>
        </p:txBody>
      </p:sp>
      <p:sp>
        <p:nvSpPr>
          <p:cNvPr id="3" name="İçerik Yer Tutucusu 2"/>
          <p:cNvSpPr>
            <a:spLocks noGrp="1"/>
          </p:cNvSpPr>
          <p:nvPr>
            <p:ph idx="1"/>
          </p:nvPr>
        </p:nvSpPr>
        <p:spPr>
          <a:xfrm>
            <a:off x="755576" y="1628800"/>
            <a:ext cx="7543800" cy="3886200"/>
          </a:xfrm>
        </p:spPr>
        <p:txBody>
          <a:bodyPr/>
          <a:lstStyle/>
          <a:p>
            <a:pPr marL="0" indent="0" algn="just">
              <a:buNone/>
            </a:pPr>
            <a:r>
              <a:rPr lang="tr-TR" dirty="0"/>
              <a:t>(2) Şube rehber öğretmenleri, Millî Eğitim Bakanlığı Rehberlik </a:t>
            </a:r>
            <a:r>
              <a:rPr lang="tr-TR" b="1" dirty="0"/>
              <a:t>(Mülga ibare:RG-10/7/2019-30827) </a:t>
            </a:r>
            <a:r>
              <a:rPr lang="tr-TR" dirty="0"/>
              <a:t>(…)</a:t>
            </a:r>
            <a:r>
              <a:rPr lang="tr-TR" b="1" dirty="0"/>
              <a:t> </a:t>
            </a:r>
            <a:r>
              <a:rPr lang="tr-TR" dirty="0"/>
              <a:t>Hizmetleri Yönetmeliğinde sınıf rehber öğretmeni için belirtilen görevler ile bu Yönetmelikte kendilerine verilen görevleri yaparlar</a:t>
            </a:r>
            <a:r>
              <a:rPr lang="tr-TR" dirty="0" smtClean="0"/>
              <a:t>.</a:t>
            </a:r>
            <a:endParaRPr lang="tr-TR" dirty="0"/>
          </a:p>
        </p:txBody>
      </p:sp>
    </p:spTree>
    <p:extLst>
      <p:ext uri="{BB962C8B-B14F-4D97-AF65-F5344CB8AC3E}">
        <p14:creationId xmlns:p14="http://schemas.microsoft.com/office/powerpoint/2010/main" val="34157512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260648"/>
            <a:ext cx="7554416" cy="1600200"/>
          </a:xfrm>
        </p:spPr>
        <p:txBody>
          <a:bodyPr>
            <a:normAutofit/>
          </a:bodyPr>
          <a:lstStyle/>
          <a:p>
            <a:r>
              <a:rPr lang="tr-TR" sz="3200" dirty="0">
                <a:solidFill>
                  <a:srgbClr val="FF0000"/>
                </a:solidFill>
              </a:rPr>
              <a:t>Alan/bölüm şefi</a:t>
            </a:r>
            <a:br>
              <a:rPr lang="tr-TR" sz="3200" dirty="0">
                <a:solidFill>
                  <a:srgbClr val="FF0000"/>
                </a:solidFill>
              </a:rPr>
            </a:br>
            <a:r>
              <a:rPr lang="tr-TR" sz="3200" dirty="0">
                <a:solidFill>
                  <a:srgbClr val="FF0000"/>
                </a:solidFill>
              </a:rPr>
              <a:t>MADDE 49 </a:t>
            </a:r>
          </a:p>
        </p:txBody>
      </p:sp>
      <p:sp>
        <p:nvSpPr>
          <p:cNvPr id="3" name="İçerik Yer Tutucusu 2"/>
          <p:cNvSpPr>
            <a:spLocks noGrp="1"/>
          </p:cNvSpPr>
          <p:nvPr>
            <p:ph idx="1"/>
          </p:nvPr>
        </p:nvSpPr>
        <p:spPr>
          <a:xfrm>
            <a:off x="755576" y="1628800"/>
            <a:ext cx="7543800" cy="3886200"/>
          </a:xfrm>
        </p:spPr>
        <p:txBody>
          <a:bodyPr/>
          <a:lstStyle/>
          <a:p>
            <a:pPr marL="0" indent="0" algn="just">
              <a:buNone/>
            </a:pPr>
            <a:r>
              <a:rPr lang="tr-TR" dirty="0"/>
              <a:t>(1) Mesleki ve teknik eğitim kurumları bünyesindeki uygulama sınıflarında </a:t>
            </a:r>
            <a:r>
              <a:rPr lang="tr-TR" dirty="0">
                <a:solidFill>
                  <a:srgbClr val="FF0000"/>
                </a:solidFill>
              </a:rPr>
              <a:t>görevli çocuk gelişimi ve eğitimi alan/bölüm şefi,</a:t>
            </a:r>
            <a:r>
              <a:rPr lang="tr-TR" dirty="0"/>
              <a:t> bu sınıfın amaçlarına uygun olarak işleyişinden ve Okul Öncesi Eğitim Programı ile mevzuata uygun olarak yönetilmesinden okul müdürüne karşı sorumludur</a:t>
            </a:r>
            <a:r>
              <a:rPr lang="tr-TR" dirty="0" smtClean="0"/>
              <a:t>.</a:t>
            </a:r>
            <a:endParaRPr lang="tr-TR" dirty="0"/>
          </a:p>
        </p:txBody>
      </p:sp>
    </p:spTree>
    <p:extLst>
      <p:ext uri="{BB962C8B-B14F-4D97-AF65-F5344CB8AC3E}">
        <p14:creationId xmlns:p14="http://schemas.microsoft.com/office/powerpoint/2010/main" val="1071932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76672"/>
            <a:ext cx="7554416" cy="1303040"/>
          </a:xfrm>
        </p:spPr>
        <p:txBody>
          <a:bodyPr>
            <a:normAutofit/>
          </a:bodyPr>
          <a:lstStyle/>
          <a:p>
            <a:r>
              <a:rPr lang="tr-TR" sz="3200" dirty="0">
                <a:solidFill>
                  <a:srgbClr val="FF0000"/>
                </a:solidFill>
              </a:rPr>
              <a:t>Ödüller ve ödüllerin verilmesi</a:t>
            </a:r>
            <a:br>
              <a:rPr lang="tr-TR" sz="3200" dirty="0">
                <a:solidFill>
                  <a:srgbClr val="FF0000"/>
                </a:solidFill>
              </a:rPr>
            </a:br>
            <a:r>
              <a:rPr lang="tr-TR" sz="3200" dirty="0">
                <a:solidFill>
                  <a:srgbClr val="FF0000"/>
                </a:solidFill>
              </a:rPr>
              <a:t>MADDE 53 </a:t>
            </a:r>
          </a:p>
        </p:txBody>
      </p:sp>
      <p:sp>
        <p:nvSpPr>
          <p:cNvPr id="3" name="İçerik Yer Tutucusu 2"/>
          <p:cNvSpPr>
            <a:spLocks noGrp="1"/>
          </p:cNvSpPr>
          <p:nvPr>
            <p:ph idx="1"/>
          </p:nvPr>
        </p:nvSpPr>
        <p:spPr>
          <a:xfrm>
            <a:off x="755576" y="2060848"/>
            <a:ext cx="7543800" cy="3886200"/>
          </a:xfrm>
        </p:spPr>
        <p:txBody>
          <a:bodyPr>
            <a:normAutofit fontScale="92500" lnSpcReduction="20000"/>
          </a:bodyPr>
          <a:lstStyle/>
          <a:p>
            <a:pPr marL="0" indent="0" algn="just">
              <a:buNone/>
            </a:pPr>
            <a:r>
              <a:rPr lang="tr-TR" dirty="0" smtClean="0"/>
              <a:t>(2)</a:t>
            </a:r>
          </a:p>
          <a:p>
            <a:pPr marL="0" indent="0" algn="just">
              <a:buNone/>
            </a:pPr>
            <a:r>
              <a:rPr lang="tr-TR" dirty="0" smtClean="0"/>
              <a:t>b</a:t>
            </a:r>
            <a:r>
              <a:rPr lang="tr-TR" dirty="0"/>
              <a:t>) </a:t>
            </a:r>
            <a:r>
              <a:rPr lang="tr-TR" b="1" dirty="0"/>
              <a:t>(Değişik:RG-10/7/2019-30827)</a:t>
            </a:r>
            <a:r>
              <a:rPr lang="tr-TR" dirty="0"/>
              <a:t> </a:t>
            </a:r>
            <a:r>
              <a:rPr lang="tr-TR" dirty="0">
                <a:solidFill>
                  <a:srgbClr val="FF0000"/>
                </a:solidFill>
              </a:rPr>
              <a:t>Sosyal etkinlikler kapsamında üstün başarı gösteren öğrenciler 8/6/2017 tarihli ve 30090 sayılı Resmî Gazete’de yayımlanan Millî Eğitim Bakanlığı Eğitim Kurumları Sosyal Etkinlikler Yönetmeliğinin ilgili hükümlerine göre değerlendirilir</a:t>
            </a:r>
            <a:r>
              <a:rPr lang="tr-TR" dirty="0" smtClean="0">
                <a:solidFill>
                  <a:srgbClr val="FF0000"/>
                </a:solidFill>
              </a:rPr>
              <a:t>.</a:t>
            </a:r>
          </a:p>
          <a:p>
            <a:pPr marL="0" indent="0" algn="just">
              <a:buNone/>
            </a:pPr>
            <a:r>
              <a:rPr lang="tr-TR" dirty="0" smtClean="0">
                <a:solidFill>
                  <a:srgbClr val="FF0000"/>
                </a:solidFill>
              </a:rPr>
              <a:t>c) </a:t>
            </a:r>
            <a:r>
              <a:rPr lang="tr-TR" b="1" dirty="0" smtClean="0">
                <a:solidFill>
                  <a:srgbClr val="FF0000"/>
                </a:solidFill>
              </a:rPr>
              <a:t>Mülga: RG-10/07/2019-30827</a:t>
            </a:r>
          </a:p>
          <a:p>
            <a:pPr marL="0" lvl="0" indent="0" algn="just">
              <a:buClr>
                <a:srgbClr val="AD0101"/>
              </a:buClr>
              <a:buNone/>
            </a:pPr>
            <a:r>
              <a:rPr lang="tr-TR" dirty="0" smtClean="0">
                <a:solidFill>
                  <a:srgbClr val="FF0000"/>
                </a:solidFill>
              </a:rPr>
              <a:t>ç) </a:t>
            </a:r>
            <a:r>
              <a:rPr lang="tr-TR" b="1" dirty="0">
                <a:solidFill>
                  <a:srgbClr val="FF0000"/>
                </a:solidFill>
              </a:rPr>
              <a:t>Mülga: RG-10/07/2019-30827</a:t>
            </a:r>
          </a:p>
          <a:p>
            <a:pPr marL="0" indent="0" algn="just">
              <a:buNone/>
            </a:pPr>
            <a:endParaRPr lang="tr-TR" dirty="0"/>
          </a:p>
          <a:p>
            <a:pPr marL="0" indent="0" algn="just">
              <a:buNone/>
            </a:pPr>
            <a:r>
              <a:rPr lang="tr-TR" dirty="0"/>
              <a:t>(3) </a:t>
            </a:r>
            <a:r>
              <a:rPr lang="tr-TR" b="1" dirty="0"/>
              <a:t>(Değişik:RG-10/7/2019-30827)</a:t>
            </a:r>
            <a:r>
              <a:rPr lang="tr-TR" dirty="0"/>
              <a:t> Teşekkür ve Takdir Belgesiyle ödüllendirilenlerin belgeleri, sınıf veya şube rehber öğretmeni tarafından karne ile birlikte öğrencilere verilir.</a:t>
            </a:r>
          </a:p>
          <a:p>
            <a:pPr algn="just"/>
            <a:endParaRPr lang="tr-TR" dirty="0"/>
          </a:p>
        </p:txBody>
      </p:sp>
    </p:spTree>
    <p:extLst>
      <p:ext uri="{BB962C8B-B14F-4D97-AF65-F5344CB8AC3E}">
        <p14:creationId xmlns:p14="http://schemas.microsoft.com/office/powerpoint/2010/main" val="1373078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76672"/>
            <a:ext cx="7554416" cy="1600200"/>
          </a:xfrm>
        </p:spPr>
        <p:txBody>
          <a:bodyPr>
            <a:normAutofit/>
          </a:bodyPr>
          <a:lstStyle/>
          <a:p>
            <a:r>
              <a:rPr lang="tr-TR" sz="3200" dirty="0">
                <a:solidFill>
                  <a:srgbClr val="FF0000"/>
                </a:solidFill>
              </a:rPr>
              <a:t>Öğrencilerin olumsuz davranışları ve uygulanacak yaptırımlar</a:t>
            </a:r>
            <a:br>
              <a:rPr lang="tr-TR" sz="3200" dirty="0">
                <a:solidFill>
                  <a:srgbClr val="FF0000"/>
                </a:solidFill>
              </a:rPr>
            </a:br>
            <a:r>
              <a:rPr lang="tr-TR" sz="3200" dirty="0">
                <a:solidFill>
                  <a:srgbClr val="FF0000"/>
                </a:solidFill>
              </a:rPr>
              <a:t>MADDE 54 </a:t>
            </a:r>
          </a:p>
        </p:txBody>
      </p:sp>
      <p:sp>
        <p:nvSpPr>
          <p:cNvPr id="3" name="İçerik Yer Tutucusu 2"/>
          <p:cNvSpPr>
            <a:spLocks noGrp="1"/>
          </p:cNvSpPr>
          <p:nvPr>
            <p:ph idx="1"/>
          </p:nvPr>
        </p:nvSpPr>
        <p:spPr>
          <a:xfrm>
            <a:off x="755576" y="2060848"/>
            <a:ext cx="7543800" cy="3886200"/>
          </a:xfrm>
        </p:spPr>
        <p:txBody>
          <a:bodyPr>
            <a:normAutofit fontScale="92500"/>
          </a:bodyPr>
          <a:lstStyle/>
          <a:p>
            <a:pPr marL="0" indent="0" algn="just">
              <a:buNone/>
            </a:pPr>
            <a:r>
              <a:rPr lang="tr-TR" dirty="0" smtClean="0"/>
              <a:t>(3)</a:t>
            </a:r>
          </a:p>
          <a:p>
            <a:pPr marL="0" indent="0" algn="just">
              <a:buNone/>
            </a:pPr>
            <a:r>
              <a:rPr lang="tr-TR" dirty="0" smtClean="0"/>
              <a:t>c</a:t>
            </a:r>
            <a:r>
              <a:rPr lang="tr-TR" dirty="0"/>
              <a:t>) Veli ile görüşme; öğretmen, öğrencinin bu olumsuz davranışları sürdürmesi hâlinde veliyi okula davet eder. Okul yöneticilerinden birinin ve varsa </a:t>
            </a:r>
            <a:r>
              <a:rPr lang="tr-TR" b="1" dirty="0"/>
              <a:t>(Değişik ibare:RG-10/7/2019-30827)</a:t>
            </a:r>
            <a:r>
              <a:rPr lang="tr-TR" dirty="0"/>
              <a:t> </a:t>
            </a:r>
            <a:r>
              <a:rPr lang="tr-TR" u="sng" dirty="0">
                <a:solidFill>
                  <a:srgbClr val="FF0000"/>
                </a:solidFill>
              </a:rPr>
              <a:t>rehberlik</a:t>
            </a:r>
            <a:r>
              <a:rPr lang="tr-TR" dirty="0">
                <a:solidFill>
                  <a:srgbClr val="FF0000"/>
                </a:solidFill>
              </a:rPr>
              <a:t> öğretmenin </a:t>
            </a:r>
            <a:r>
              <a:rPr lang="tr-TR" dirty="0"/>
              <a:t>de katılımı ile yapılan görüşmede, öğrencinin olumsuz davranışları ve uygulanabilecek yaptırımları veliye bildirilir. Velinin toplantıya gelmemesi durumunda tutanak tutulur. Bu aşamalardan sonra öğrencinin olumsuz davranışlarını sürdürmesi durumunda; öğretmen, yazılı belgelerin bulunduğu dosyayı hazırlayacağı raporla birlikte görüşülmek üzere öğrenci davranışlarını değerlendirme kuruluna verir</a:t>
            </a:r>
            <a:r>
              <a:rPr lang="tr-TR" dirty="0" smtClean="0"/>
              <a:t>.</a:t>
            </a:r>
            <a:endParaRPr lang="tr-TR" dirty="0"/>
          </a:p>
        </p:txBody>
      </p:sp>
    </p:spTree>
    <p:extLst>
      <p:ext uri="{BB962C8B-B14F-4D97-AF65-F5344CB8AC3E}">
        <p14:creationId xmlns:p14="http://schemas.microsoft.com/office/powerpoint/2010/main" val="2129802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88640"/>
            <a:ext cx="7554416" cy="1600200"/>
          </a:xfrm>
        </p:spPr>
        <p:txBody>
          <a:bodyPr>
            <a:normAutofit/>
          </a:bodyPr>
          <a:lstStyle/>
          <a:p>
            <a:r>
              <a:rPr lang="tr-TR" sz="3200" dirty="0">
                <a:solidFill>
                  <a:srgbClr val="FF0000"/>
                </a:solidFill>
              </a:rPr>
              <a:t>Yaptırım gerektiren davranışlar</a:t>
            </a:r>
            <a:br>
              <a:rPr lang="tr-TR" sz="3200" dirty="0">
                <a:solidFill>
                  <a:srgbClr val="FF0000"/>
                </a:solidFill>
              </a:rPr>
            </a:br>
            <a:r>
              <a:rPr lang="tr-TR" sz="3200" dirty="0">
                <a:solidFill>
                  <a:srgbClr val="FF0000"/>
                </a:solidFill>
              </a:rPr>
              <a:t>MADDE 55</a:t>
            </a:r>
          </a:p>
        </p:txBody>
      </p:sp>
      <p:sp>
        <p:nvSpPr>
          <p:cNvPr id="3" name="İçerik Yer Tutucusu 2"/>
          <p:cNvSpPr>
            <a:spLocks noGrp="1"/>
          </p:cNvSpPr>
          <p:nvPr>
            <p:ph idx="1"/>
          </p:nvPr>
        </p:nvSpPr>
        <p:spPr>
          <a:xfrm>
            <a:off x="755576" y="1916832"/>
            <a:ext cx="7543800" cy="3886200"/>
          </a:xfrm>
        </p:spPr>
        <p:txBody>
          <a:bodyPr>
            <a:normAutofit fontScale="92500" lnSpcReduction="10000"/>
          </a:bodyPr>
          <a:lstStyle/>
          <a:p>
            <a:pPr marL="0" indent="0" algn="just">
              <a:buNone/>
            </a:pPr>
            <a:r>
              <a:rPr lang="tr-TR" dirty="0"/>
              <a:t>(1) Yaptırım gerektiren davranışlar aşağıda belirtilmiştir.</a:t>
            </a:r>
          </a:p>
          <a:p>
            <a:pPr marL="0" indent="0" algn="just">
              <a:buNone/>
            </a:pPr>
            <a:r>
              <a:rPr lang="tr-TR" dirty="0"/>
              <a:t>a) Uyarma yaptırımını gerektiren davranışlar:</a:t>
            </a:r>
          </a:p>
          <a:p>
            <a:pPr marL="0" indent="0" algn="just">
              <a:buNone/>
            </a:pPr>
            <a:r>
              <a:rPr lang="tr-TR" dirty="0">
                <a:solidFill>
                  <a:srgbClr val="FF0000"/>
                </a:solidFill>
              </a:rPr>
              <a:t>10) </a:t>
            </a:r>
            <a:r>
              <a:rPr lang="tr-TR" b="1" dirty="0">
                <a:solidFill>
                  <a:srgbClr val="FF0000"/>
                </a:solidFill>
              </a:rPr>
              <a:t>(Ek:RG-10/7/2019-30827) </a:t>
            </a:r>
            <a:r>
              <a:rPr lang="tr-TR" dirty="0">
                <a:solidFill>
                  <a:srgbClr val="FF0000"/>
                </a:solidFill>
              </a:rPr>
              <a:t>Kılık ve kıyafetle ilgili kurallara uymamak</a:t>
            </a:r>
            <a:r>
              <a:rPr lang="tr-TR" dirty="0" smtClean="0">
                <a:solidFill>
                  <a:srgbClr val="FF0000"/>
                </a:solidFill>
              </a:rPr>
              <a:t>.</a:t>
            </a:r>
          </a:p>
          <a:p>
            <a:pPr marL="0" indent="0" algn="just">
              <a:buNone/>
            </a:pPr>
            <a:endParaRPr lang="tr-TR" dirty="0"/>
          </a:p>
          <a:p>
            <a:pPr marL="0" indent="0" algn="just">
              <a:buNone/>
            </a:pPr>
            <a:r>
              <a:rPr lang="tr-TR" dirty="0"/>
              <a:t>b) Kınama yaptırımını gerektiren davranışlar:</a:t>
            </a:r>
          </a:p>
          <a:p>
            <a:pPr marL="0" indent="0" algn="just">
              <a:buNone/>
            </a:pPr>
            <a:r>
              <a:rPr lang="tr-TR" dirty="0"/>
              <a:t>8) </a:t>
            </a:r>
            <a:r>
              <a:rPr lang="tr-TR" b="1" dirty="0"/>
              <a:t>(Değişik:RG-10/7/2019-30827)</a:t>
            </a:r>
            <a:r>
              <a:rPr lang="tr-TR" dirty="0"/>
              <a:t> </a:t>
            </a:r>
            <a:r>
              <a:rPr lang="tr-TR" dirty="0">
                <a:solidFill>
                  <a:srgbClr val="FF0000"/>
                </a:solidFill>
              </a:rPr>
              <a:t>Bilişim araçları ya da sosyal medya kanalıyla kişilik haklarını ihlal edecek şekilde izinsiz ses ya da görüntü kaydetmek veya yayınlamak.</a:t>
            </a:r>
          </a:p>
          <a:p>
            <a:pPr marL="0" indent="0" algn="just">
              <a:buNone/>
            </a:pPr>
            <a:r>
              <a:rPr lang="tr-TR" dirty="0">
                <a:solidFill>
                  <a:srgbClr val="FF0000"/>
                </a:solidFill>
              </a:rPr>
              <a:t>11)</a:t>
            </a:r>
            <a:r>
              <a:rPr lang="tr-TR" b="1" dirty="0">
                <a:solidFill>
                  <a:srgbClr val="FF0000"/>
                </a:solidFill>
              </a:rPr>
              <a:t> (Değişik:RG-10/7/2019-30827) </a:t>
            </a:r>
            <a:r>
              <a:rPr lang="tr-TR" dirty="0">
                <a:solidFill>
                  <a:srgbClr val="FF0000"/>
                </a:solidFill>
              </a:rPr>
              <a:t>Kılık ve kıyafetle ilgili kurallara uymamakta ısrar etmek</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1653645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7554416" cy="1600200"/>
          </a:xfrm>
        </p:spPr>
        <p:txBody>
          <a:bodyPr>
            <a:normAutofit/>
          </a:bodyPr>
          <a:lstStyle/>
          <a:p>
            <a:r>
              <a:rPr lang="tr-TR" sz="3200" dirty="0">
                <a:solidFill>
                  <a:srgbClr val="FF0000"/>
                </a:solidFill>
              </a:rPr>
              <a:t>Yaptırım takdirinde dikkat edilecek hususlar</a:t>
            </a:r>
            <a:br>
              <a:rPr lang="tr-TR" sz="3200" dirty="0">
                <a:solidFill>
                  <a:srgbClr val="FF0000"/>
                </a:solidFill>
              </a:rPr>
            </a:br>
            <a:r>
              <a:rPr lang="tr-TR" sz="3200" dirty="0">
                <a:solidFill>
                  <a:srgbClr val="FF0000"/>
                </a:solidFill>
              </a:rPr>
              <a:t>MADDE 56</a:t>
            </a:r>
          </a:p>
        </p:txBody>
      </p:sp>
      <p:sp>
        <p:nvSpPr>
          <p:cNvPr id="3" name="İçerik Yer Tutucusu 2"/>
          <p:cNvSpPr>
            <a:spLocks noGrp="1"/>
          </p:cNvSpPr>
          <p:nvPr>
            <p:ph idx="1"/>
          </p:nvPr>
        </p:nvSpPr>
        <p:spPr>
          <a:xfrm>
            <a:off x="755576" y="1844824"/>
            <a:ext cx="7543800" cy="3886200"/>
          </a:xfrm>
        </p:spPr>
        <p:txBody>
          <a:bodyPr/>
          <a:lstStyle/>
          <a:p>
            <a:pPr marL="0" indent="0" algn="just">
              <a:buNone/>
            </a:pPr>
            <a:r>
              <a:rPr lang="tr-TR" dirty="0">
                <a:solidFill>
                  <a:srgbClr val="FF0000"/>
                </a:solidFill>
              </a:rPr>
              <a:t>(5) </a:t>
            </a:r>
            <a:r>
              <a:rPr lang="tr-TR" b="1" dirty="0">
                <a:solidFill>
                  <a:srgbClr val="FF0000"/>
                </a:solidFill>
              </a:rPr>
              <a:t>(Değişik:RG-10/7/2019-30827)</a:t>
            </a:r>
            <a:r>
              <a:rPr lang="tr-TR" dirty="0">
                <a:solidFill>
                  <a:srgbClr val="FF0000"/>
                </a:solidFill>
              </a:rPr>
              <a:t> Aynı olumsuz davranışın o eğitim ve öğretim yılı içinde tekrarı hâlinde bir üst yaptırım uygulanır.</a:t>
            </a:r>
          </a:p>
          <a:p>
            <a:pPr marL="0" indent="0" algn="just">
              <a:buNone/>
            </a:pPr>
            <a:r>
              <a:rPr lang="tr-TR" dirty="0"/>
              <a:t>(10) </a:t>
            </a:r>
            <a:r>
              <a:rPr lang="tr-TR" b="1" dirty="0"/>
              <a:t>(Değişik:RG-10/7/2019-30827)</a:t>
            </a:r>
            <a:r>
              <a:rPr lang="tr-TR" dirty="0"/>
              <a:t> Kınama ve okul değiştirme yaptırımlarından birini alan öğrenciye o eğitim ve öğretim yılı içinde teşekkür ve takdir belgesi verilmez</a:t>
            </a:r>
            <a:r>
              <a:rPr lang="tr-TR" dirty="0" smtClean="0"/>
              <a:t>.</a:t>
            </a:r>
            <a:endParaRPr lang="tr-TR" dirty="0"/>
          </a:p>
        </p:txBody>
      </p:sp>
    </p:spTree>
    <p:extLst>
      <p:ext uri="{BB962C8B-B14F-4D97-AF65-F5344CB8AC3E}">
        <p14:creationId xmlns:p14="http://schemas.microsoft.com/office/powerpoint/2010/main" val="2898556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836712"/>
            <a:ext cx="7554416" cy="1600200"/>
          </a:xfrm>
        </p:spPr>
        <p:txBody>
          <a:bodyPr>
            <a:normAutofit/>
          </a:bodyPr>
          <a:lstStyle/>
          <a:p>
            <a:r>
              <a:rPr lang="tr-TR" sz="3200" dirty="0">
                <a:solidFill>
                  <a:srgbClr val="FF0000"/>
                </a:solidFill>
              </a:rPr>
              <a:t>Öğrenci davranışlarını değerlendirme kurulu</a:t>
            </a:r>
            <a:br>
              <a:rPr lang="tr-TR" sz="3200" dirty="0">
                <a:solidFill>
                  <a:srgbClr val="FF0000"/>
                </a:solidFill>
              </a:rPr>
            </a:br>
            <a:r>
              <a:rPr lang="tr-TR" sz="3200" dirty="0">
                <a:solidFill>
                  <a:srgbClr val="FF0000"/>
                </a:solidFill>
              </a:rPr>
              <a:t>MADDE 57 </a:t>
            </a:r>
          </a:p>
        </p:txBody>
      </p:sp>
      <p:sp>
        <p:nvSpPr>
          <p:cNvPr id="3" name="İçerik Yer Tutucusu 2"/>
          <p:cNvSpPr>
            <a:spLocks noGrp="1"/>
          </p:cNvSpPr>
          <p:nvPr>
            <p:ph idx="1"/>
          </p:nvPr>
        </p:nvSpPr>
        <p:spPr>
          <a:xfrm>
            <a:off x="755576" y="2276872"/>
            <a:ext cx="7543800" cy="3886200"/>
          </a:xfrm>
        </p:spPr>
        <p:txBody>
          <a:bodyPr/>
          <a:lstStyle/>
          <a:p>
            <a:pPr marL="0" indent="0" algn="just">
              <a:buNone/>
            </a:pPr>
            <a:r>
              <a:rPr lang="tr-TR" dirty="0"/>
              <a:t>(8) Öğrenci davranışlarını değerlendirme kurulu toplantılarına, ihtiyaç duyulması hâlinde okulun </a:t>
            </a:r>
            <a:r>
              <a:rPr lang="tr-TR" b="1" dirty="0"/>
              <a:t>(Değişik ibare:RG-10/7/2019-30827)</a:t>
            </a:r>
            <a:r>
              <a:rPr lang="tr-TR" dirty="0"/>
              <a:t> </a:t>
            </a:r>
            <a:r>
              <a:rPr lang="tr-TR" u="sng" dirty="0">
                <a:solidFill>
                  <a:srgbClr val="FF0000"/>
                </a:solidFill>
              </a:rPr>
              <a:t>rehberlik</a:t>
            </a:r>
            <a:r>
              <a:rPr lang="tr-TR" dirty="0">
                <a:solidFill>
                  <a:srgbClr val="FF0000"/>
                </a:solidFill>
              </a:rPr>
              <a:t> öğretmeni </a:t>
            </a:r>
            <a:r>
              <a:rPr lang="tr-TR" dirty="0"/>
              <a:t>de katılır. Ancak oy kullanamaz.</a:t>
            </a:r>
          </a:p>
          <a:p>
            <a:pPr marL="0" indent="0" algn="just">
              <a:buNone/>
            </a:pPr>
            <a:endParaRPr lang="tr-TR" dirty="0"/>
          </a:p>
        </p:txBody>
      </p:sp>
    </p:spTree>
    <p:extLst>
      <p:ext uri="{BB962C8B-B14F-4D97-AF65-F5344CB8AC3E}">
        <p14:creationId xmlns:p14="http://schemas.microsoft.com/office/powerpoint/2010/main" val="5487434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620688"/>
            <a:ext cx="7626424" cy="1600200"/>
          </a:xfrm>
        </p:spPr>
        <p:txBody>
          <a:bodyPr>
            <a:normAutofit/>
          </a:bodyPr>
          <a:lstStyle/>
          <a:p>
            <a:r>
              <a:rPr lang="tr-TR" sz="3200" dirty="0">
                <a:solidFill>
                  <a:srgbClr val="FF0000"/>
                </a:solidFill>
              </a:rPr>
              <a:t>Öğrenci davranışlarını değerlendirme kurulunun görevleri</a:t>
            </a:r>
            <a:br>
              <a:rPr lang="tr-TR" sz="3200" dirty="0">
                <a:solidFill>
                  <a:srgbClr val="FF0000"/>
                </a:solidFill>
              </a:rPr>
            </a:br>
            <a:r>
              <a:rPr lang="tr-TR" sz="3200" dirty="0">
                <a:solidFill>
                  <a:srgbClr val="FF0000"/>
                </a:solidFill>
              </a:rPr>
              <a:t>MADDE 58 </a:t>
            </a:r>
          </a:p>
        </p:txBody>
      </p:sp>
      <p:sp>
        <p:nvSpPr>
          <p:cNvPr id="3" name="İçerik Yer Tutucusu 2"/>
          <p:cNvSpPr>
            <a:spLocks noGrp="1"/>
          </p:cNvSpPr>
          <p:nvPr>
            <p:ph idx="1"/>
          </p:nvPr>
        </p:nvSpPr>
        <p:spPr>
          <a:xfrm>
            <a:off x="755576" y="1916832"/>
            <a:ext cx="7543800" cy="3886200"/>
          </a:xfrm>
        </p:spPr>
        <p:txBody>
          <a:bodyPr/>
          <a:lstStyle/>
          <a:p>
            <a:pPr marL="0" indent="0" algn="just">
              <a:buNone/>
            </a:pPr>
            <a:r>
              <a:rPr lang="tr-TR" dirty="0"/>
              <a:t>(1) Öğrenci davranışlarını değerlendirme kurulunun görevleri şunlardır;</a:t>
            </a:r>
          </a:p>
          <a:p>
            <a:pPr marL="0" indent="0" algn="just">
              <a:buNone/>
            </a:pPr>
            <a:r>
              <a:rPr lang="tr-TR" dirty="0"/>
              <a:t>ç) Öğrencilerin gösterdikleri olumsuz davranışlarıyla ilgili olarak okul rehberlik </a:t>
            </a:r>
            <a:r>
              <a:rPr lang="tr-TR" b="1" dirty="0"/>
              <a:t>(Mülga ibare:RG-10/7/2019-30827) </a:t>
            </a:r>
            <a:r>
              <a:rPr lang="tr-TR" dirty="0"/>
              <a:t>(…) servisi ile eş güdüm içerisinde çalışmak</a:t>
            </a:r>
            <a:r>
              <a:rPr lang="tr-TR" dirty="0" smtClean="0"/>
              <a:t>,</a:t>
            </a:r>
            <a:endParaRPr lang="tr-TR" dirty="0"/>
          </a:p>
        </p:txBody>
      </p:sp>
    </p:spTree>
    <p:extLst>
      <p:ext uri="{BB962C8B-B14F-4D97-AF65-F5344CB8AC3E}">
        <p14:creationId xmlns:p14="http://schemas.microsoft.com/office/powerpoint/2010/main" val="1365754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332656"/>
            <a:ext cx="7554416" cy="1600200"/>
          </a:xfrm>
        </p:spPr>
        <p:txBody>
          <a:bodyPr>
            <a:normAutofit/>
          </a:bodyPr>
          <a:lstStyle/>
          <a:p>
            <a:r>
              <a:rPr lang="tr-TR" sz="3200" dirty="0">
                <a:solidFill>
                  <a:srgbClr val="FF0000"/>
                </a:solidFill>
              </a:rPr>
              <a:t>Tanımlar</a:t>
            </a:r>
            <a:br>
              <a:rPr lang="tr-TR" sz="3200" dirty="0">
                <a:solidFill>
                  <a:srgbClr val="FF0000"/>
                </a:solidFill>
              </a:rPr>
            </a:br>
            <a:r>
              <a:rPr lang="tr-TR" sz="3200" dirty="0">
                <a:solidFill>
                  <a:srgbClr val="FF0000"/>
                </a:solidFill>
              </a:rPr>
              <a:t>MADDE 4 </a:t>
            </a:r>
          </a:p>
        </p:txBody>
      </p:sp>
      <p:sp>
        <p:nvSpPr>
          <p:cNvPr id="3" name="İçerik Yer Tutucusu 2"/>
          <p:cNvSpPr>
            <a:spLocks noGrp="1"/>
          </p:cNvSpPr>
          <p:nvPr>
            <p:ph idx="1"/>
          </p:nvPr>
        </p:nvSpPr>
        <p:spPr>
          <a:xfrm>
            <a:off x="755576" y="1988840"/>
            <a:ext cx="7543800" cy="3886200"/>
          </a:xfrm>
        </p:spPr>
        <p:txBody>
          <a:bodyPr>
            <a:normAutofit fontScale="85000" lnSpcReduction="20000"/>
          </a:bodyPr>
          <a:lstStyle/>
          <a:p>
            <a:pPr marL="0" indent="0">
              <a:buNone/>
            </a:pPr>
            <a:r>
              <a:rPr lang="tr-TR" dirty="0"/>
              <a:t>(1) Bu Yönetmelikte geçen;</a:t>
            </a:r>
          </a:p>
          <a:p>
            <a:pPr marL="0" indent="0" algn="just">
              <a:buNone/>
            </a:pPr>
            <a:r>
              <a:rPr lang="tr-TR" dirty="0"/>
              <a:t>a) </a:t>
            </a:r>
            <a:r>
              <a:rPr lang="tr-TR" b="1" dirty="0"/>
              <a:t>(Değişik:RG-10/7/2019-30827)</a:t>
            </a:r>
            <a:r>
              <a:rPr lang="tr-TR" dirty="0"/>
              <a:t> Anaokulu: Eylül ayı sonu itibarıyla </a:t>
            </a:r>
            <a:r>
              <a:rPr lang="tr-TR" dirty="0">
                <a:solidFill>
                  <a:srgbClr val="FF0000"/>
                </a:solidFill>
              </a:rPr>
              <a:t>36-68 aylık </a:t>
            </a:r>
            <a:r>
              <a:rPr lang="tr-TR" dirty="0"/>
              <a:t>çocukların eğitimi amacıyla açılan okulu,</a:t>
            </a:r>
          </a:p>
          <a:p>
            <a:pPr marL="0" indent="0" algn="just">
              <a:buNone/>
            </a:pPr>
            <a:r>
              <a:rPr lang="tr-TR" dirty="0"/>
              <a:t>b) </a:t>
            </a:r>
            <a:r>
              <a:rPr lang="tr-TR" b="1" dirty="0"/>
              <a:t>(Değişik:RG-10/7/2019-30827)</a:t>
            </a:r>
            <a:r>
              <a:rPr lang="tr-TR" dirty="0"/>
              <a:t> Ana sınıfı: Eylül ayı sonu itibarıyla </a:t>
            </a:r>
            <a:r>
              <a:rPr lang="tr-TR" dirty="0">
                <a:solidFill>
                  <a:srgbClr val="FF0000"/>
                </a:solidFill>
              </a:rPr>
              <a:t>57-68 aylık </a:t>
            </a:r>
            <a:r>
              <a:rPr lang="tr-TR" dirty="0"/>
              <a:t>çocukların eğitimi amacıyla örgün eğitim ve </a:t>
            </a:r>
            <a:r>
              <a:rPr lang="tr-TR" dirty="0">
                <a:solidFill>
                  <a:srgbClr val="FF0000"/>
                </a:solidFill>
              </a:rPr>
              <a:t>hayat boyu öğrenme</a:t>
            </a:r>
            <a:r>
              <a:rPr lang="tr-TR" dirty="0"/>
              <a:t> kurumları bünyesinde açılan sınıfı</a:t>
            </a:r>
            <a:r>
              <a:rPr lang="tr-TR" dirty="0" smtClean="0"/>
              <a:t>,</a:t>
            </a:r>
          </a:p>
          <a:p>
            <a:pPr marL="0" indent="0" algn="just">
              <a:buNone/>
            </a:pPr>
            <a:r>
              <a:rPr lang="tr-TR" dirty="0"/>
              <a:t>f) </a:t>
            </a:r>
            <a:r>
              <a:rPr lang="tr-TR" b="1" dirty="0"/>
              <a:t>(Değişik:RG-10/7/2019-30827) </a:t>
            </a:r>
            <a:r>
              <a:rPr lang="tr-TR" dirty="0"/>
              <a:t>Destek eğitim odası: </a:t>
            </a:r>
            <a:r>
              <a:rPr lang="tr-TR" dirty="0">
                <a:solidFill>
                  <a:srgbClr val="FF0000"/>
                </a:solidFill>
              </a:rPr>
              <a:t>Tam zamanlı kaynaştırma/bütünleştirme </a:t>
            </a:r>
            <a:r>
              <a:rPr lang="tr-TR" dirty="0"/>
              <a:t>yoluyla eğitimlerine devam eden öğrenciler ile </a:t>
            </a:r>
            <a:r>
              <a:rPr lang="tr-TR" dirty="0">
                <a:solidFill>
                  <a:srgbClr val="FF0000"/>
                </a:solidFill>
              </a:rPr>
              <a:t>özel</a:t>
            </a:r>
            <a:r>
              <a:rPr lang="tr-TR" dirty="0"/>
              <a:t> yetenekli öğrencilere ihtiyaç duydukları alanlarda destek eğitim hizmetleri verilmesi için düzenlenmiş ortamı,</a:t>
            </a:r>
          </a:p>
          <a:p>
            <a:pPr marL="0" indent="0" algn="just">
              <a:buNone/>
            </a:pPr>
            <a:r>
              <a:rPr lang="tr-TR" dirty="0"/>
              <a:t>n) </a:t>
            </a:r>
            <a:r>
              <a:rPr lang="tr-TR" b="1" dirty="0"/>
              <a:t>(Değişik:RG-10/7/2019-30827)</a:t>
            </a:r>
            <a:r>
              <a:rPr lang="tr-TR" dirty="0"/>
              <a:t> Uygulama sınıfı: Mesleki ve teknik ortaöğretim kurumlarında çocuk gelişimi ve eğitimi alanında </a:t>
            </a:r>
            <a:r>
              <a:rPr lang="tr-TR" dirty="0">
                <a:solidFill>
                  <a:srgbClr val="FF0000"/>
                </a:solidFill>
              </a:rPr>
              <a:t>eylül ayı sonu itibarıyla 36-68 aylık </a:t>
            </a:r>
            <a:r>
              <a:rPr lang="tr-TR" dirty="0"/>
              <a:t>çocukların eğitiminin yapıldığı uygulama birimini</a:t>
            </a:r>
            <a:r>
              <a:rPr lang="tr-TR" dirty="0" smtClean="0"/>
              <a:t>,</a:t>
            </a:r>
            <a:endParaRPr lang="tr-TR" dirty="0"/>
          </a:p>
        </p:txBody>
      </p:sp>
    </p:spTree>
    <p:extLst>
      <p:ext uri="{BB962C8B-B14F-4D97-AF65-F5344CB8AC3E}">
        <p14:creationId xmlns:p14="http://schemas.microsoft.com/office/powerpoint/2010/main" val="4136035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7554416" cy="1600200"/>
          </a:xfrm>
        </p:spPr>
        <p:txBody>
          <a:bodyPr>
            <a:normAutofit/>
          </a:bodyPr>
          <a:lstStyle/>
          <a:p>
            <a:r>
              <a:rPr lang="tr-TR" sz="3200" dirty="0">
                <a:solidFill>
                  <a:srgbClr val="FF0000"/>
                </a:solidFill>
              </a:rPr>
              <a:t>İfadelerin alınması,  kanıtların toplanması ve kararların yazılması</a:t>
            </a:r>
            <a:br>
              <a:rPr lang="tr-TR" sz="3200" dirty="0">
                <a:solidFill>
                  <a:srgbClr val="FF0000"/>
                </a:solidFill>
              </a:rPr>
            </a:br>
            <a:r>
              <a:rPr lang="tr-TR" sz="3200" dirty="0">
                <a:solidFill>
                  <a:srgbClr val="FF0000"/>
                </a:solidFill>
              </a:rPr>
              <a:t>MADDE 60 </a:t>
            </a:r>
          </a:p>
        </p:txBody>
      </p:sp>
      <p:sp>
        <p:nvSpPr>
          <p:cNvPr id="3" name="İçerik Yer Tutucusu 2"/>
          <p:cNvSpPr>
            <a:spLocks noGrp="1"/>
          </p:cNvSpPr>
          <p:nvPr>
            <p:ph idx="1"/>
          </p:nvPr>
        </p:nvSpPr>
        <p:spPr>
          <a:xfrm>
            <a:off x="755576" y="1700808"/>
            <a:ext cx="7543800" cy="3886200"/>
          </a:xfrm>
        </p:spPr>
        <p:txBody>
          <a:bodyPr/>
          <a:lstStyle/>
          <a:p>
            <a:pPr marL="0" indent="0" algn="just">
              <a:buNone/>
            </a:pPr>
            <a:r>
              <a:rPr lang="tr-TR" dirty="0"/>
              <a:t>(1) Öğrenci davranışlarını değerlendirme kuruluna sevk edilen öğrenci ile tanıkların ifadeleri kurul başkanı tarafından </a:t>
            </a:r>
            <a:r>
              <a:rPr lang="tr-TR" b="1" dirty="0"/>
              <a:t>(Ek ibare:RG-10/7/2019-30827)</a:t>
            </a:r>
            <a:r>
              <a:rPr lang="tr-TR" b="1" dirty="0">
                <a:solidFill>
                  <a:srgbClr val="FF0000"/>
                </a:solidFill>
              </a:rPr>
              <a:t> </a:t>
            </a:r>
            <a:r>
              <a:rPr lang="tr-TR" u="sng" dirty="0">
                <a:solidFill>
                  <a:srgbClr val="FF0000"/>
                </a:solidFill>
              </a:rPr>
              <a:t>rehberlik öğretmeni, bulunmaması durumunda bir öğretmen eşliğinde</a:t>
            </a:r>
            <a:r>
              <a:rPr lang="tr-TR" dirty="0"/>
              <a:t> alınır ve tutanakla tespit edilir</a:t>
            </a:r>
            <a:r>
              <a:rPr lang="tr-TR" dirty="0" smtClean="0"/>
              <a:t>.</a:t>
            </a:r>
            <a:endParaRPr lang="tr-TR" dirty="0"/>
          </a:p>
        </p:txBody>
      </p:sp>
    </p:spTree>
    <p:extLst>
      <p:ext uri="{BB962C8B-B14F-4D97-AF65-F5344CB8AC3E}">
        <p14:creationId xmlns:p14="http://schemas.microsoft.com/office/powerpoint/2010/main" val="3472360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620688"/>
            <a:ext cx="7554416" cy="1600200"/>
          </a:xfrm>
        </p:spPr>
        <p:txBody>
          <a:bodyPr>
            <a:normAutofit/>
          </a:bodyPr>
          <a:lstStyle/>
          <a:p>
            <a:r>
              <a:rPr lang="tr-TR" sz="3200" dirty="0">
                <a:solidFill>
                  <a:srgbClr val="FF0000"/>
                </a:solidFill>
              </a:rPr>
              <a:t>Kararların uygulanması, dosyalara işlenmesi ve silinmesi</a:t>
            </a:r>
            <a:br>
              <a:rPr lang="tr-TR" sz="3200" dirty="0">
                <a:solidFill>
                  <a:srgbClr val="FF0000"/>
                </a:solidFill>
              </a:rPr>
            </a:br>
            <a:r>
              <a:rPr lang="tr-TR" sz="3200" dirty="0">
                <a:solidFill>
                  <a:srgbClr val="FF0000"/>
                </a:solidFill>
              </a:rPr>
              <a:t>MADDE 62</a:t>
            </a:r>
          </a:p>
        </p:txBody>
      </p:sp>
      <p:sp>
        <p:nvSpPr>
          <p:cNvPr id="3" name="İçerik Yer Tutucusu 2"/>
          <p:cNvSpPr>
            <a:spLocks noGrp="1"/>
          </p:cNvSpPr>
          <p:nvPr>
            <p:ph idx="1"/>
          </p:nvPr>
        </p:nvSpPr>
        <p:spPr>
          <a:xfrm>
            <a:off x="755576" y="1916832"/>
            <a:ext cx="7543800" cy="3886200"/>
          </a:xfrm>
        </p:spPr>
        <p:txBody>
          <a:bodyPr/>
          <a:lstStyle/>
          <a:p>
            <a:pPr marL="0" indent="0" algn="just">
              <a:buNone/>
            </a:pPr>
            <a:r>
              <a:rPr lang="tr-TR" dirty="0"/>
              <a:t>(1) Kurulca verilen uyarma ve kınama yaptırımları, okul müdürünün onayı ile sonuçlandırılır. </a:t>
            </a:r>
            <a:r>
              <a:rPr lang="tr-TR" b="1" dirty="0"/>
              <a:t>(Ek cümle:RG-10/7/2019-30827)</a:t>
            </a:r>
            <a:r>
              <a:rPr lang="tr-TR" dirty="0"/>
              <a:t> </a:t>
            </a:r>
            <a:r>
              <a:rPr lang="tr-TR" dirty="0">
                <a:solidFill>
                  <a:srgbClr val="FF0000"/>
                </a:solidFill>
              </a:rPr>
              <a:t>Karar öğrenci velisine tebliğ edilir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2702234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692696"/>
            <a:ext cx="7554416" cy="1600200"/>
          </a:xfrm>
        </p:spPr>
        <p:txBody>
          <a:bodyPr>
            <a:normAutofit/>
          </a:bodyPr>
          <a:lstStyle/>
          <a:p>
            <a:r>
              <a:rPr lang="tr-TR" sz="3200" dirty="0">
                <a:solidFill>
                  <a:srgbClr val="FF0000"/>
                </a:solidFill>
              </a:rPr>
              <a:t>Okul öncesi eğitim kurumlarında ücret tespit komisyonu ve ücretin tespiti</a:t>
            </a:r>
            <a:br>
              <a:rPr lang="tr-TR" sz="3200" dirty="0">
                <a:solidFill>
                  <a:srgbClr val="FF0000"/>
                </a:solidFill>
              </a:rPr>
            </a:br>
            <a:r>
              <a:rPr lang="tr-TR" sz="3200" dirty="0">
                <a:solidFill>
                  <a:srgbClr val="FF0000"/>
                </a:solidFill>
              </a:rPr>
              <a:t>MADDE 67 </a:t>
            </a:r>
          </a:p>
        </p:txBody>
      </p:sp>
      <p:sp>
        <p:nvSpPr>
          <p:cNvPr id="3" name="İçerik Yer Tutucusu 2"/>
          <p:cNvSpPr>
            <a:spLocks noGrp="1"/>
          </p:cNvSpPr>
          <p:nvPr>
            <p:ph idx="1"/>
          </p:nvPr>
        </p:nvSpPr>
        <p:spPr>
          <a:xfrm>
            <a:off x="755576" y="1916832"/>
            <a:ext cx="7543800" cy="3886200"/>
          </a:xfrm>
        </p:spPr>
        <p:txBody>
          <a:bodyPr/>
          <a:lstStyle/>
          <a:p>
            <a:pPr marL="0" indent="0" algn="just">
              <a:buNone/>
            </a:pPr>
            <a:r>
              <a:rPr lang="tr-TR" dirty="0"/>
              <a:t>(6) </a:t>
            </a:r>
            <a:r>
              <a:rPr lang="tr-TR" b="1" dirty="0"/>
              <a:t>(Değişik:RG-10/7/2019-30827) </a:t>
            </a:r>
            <a:r>
              <a:rPr lang="tr-TR" dirty="0"/>
              <a:t>Beslenme saatlerinde çocuklara refakat etmek zorunda olan öğretmen ve yardımcı personel okuldaki yemek hizmetinden </a:t>
            </a:r>
            <a:r>
              <a:rPr lang="tr-TR" dirty="0">
                <a:solidFill>
                  <a:srgbClr val="FF0000"/>
                </a:solidFill>
              </a:rPr>
              <a:t>ücretsiz</a:t>
            </a:r>
            <a:r>
              <a:rPr lang="tr-TR" dirty="0"/>
              <a:t> yararlanır. </a:t>
            </a:r>
            <a:r>
              <a:rPr lang="tr-TR" dirty="0">
                <a:solidFill>
                  <a:srgbClr val="FF0000"/>
                </a:solidFill>
              </a:rPr>
              <a:t>Okul yönetimince belirlenen günlük yemek ücretini ilgili banka hesabına haftalık veya aylık peşin olarak yatırmaları kaydıyla okulun diğer çalışanları da yemek hizmetinden faydalanabilir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30687695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620688"/>
            <a:ext cx="7554416" cy="1600200"/>
          </a:xfrm>
        </p:spPr>
        <p:txBody>
          <a:bodyPr>
            <a:normAutofit/>
          </a:bodyPr>
          <a:lstStyle/>
          <a:p>
            <a:r>
              <a:rPr lang="tr-TR" sz="3200" dirty="0">
                <a:solidFill>
                  <a:srgbClr val="FF0000"/>
                </a:solidFill>
              </a:rPr>
              <a:t>Okul öncesi eğitim kurumlarında ücretin alınması ve bütçenin hazırlanması</a:t>
            </a:r>
            <a:br>
              <a:rPr lang="tr-TR" sz="3200" dirty="0">
                <a:solidFill>
                  <a:srgbClr val="FF0000"/>
                </a:solidFill>
              </a:rPr>
            </a:br>
            <a:r>
              <a:rPr lang="tr-TR" sz="3200" dirty="0">
                <a:solidFill>
                  <a:srgbClr val="FF0000"/>
                </a:solidFill>
              </a:rPr>
              <a:t>MADDE 68 </a:t>
            </a:r>
          </a:p>
        </p:txBody>
      </p:sp>
      <p:sp>
        <p:nvSpPr>
          <p:cNvPr id="3" name="İçerik Yer Tutucusu 2"/>
          <p:cNvSpPr>
            <a:spLocks noGrp="1"/>
          </p:cNvSpPr>
          <p:nvPr>
            <p:ph idx="1"/>
          </p:nvPr>
        </p:nvSpPr>
        <p:spPr>
          <a:xfrm>
            <a:off x="755576" y="1772816"/>
            <a:ext cx="7543800" cy="3886200"/>
          </a:xfrm>
        </p:spPr>
        <p:txBody>
          <a:bodyPr/>
          <a:lstStyle/>
          <a:p>
            <a:pPr marL="0" indent="0" algn="just">
              <a:buNone/>
            </a:pPr>
            <a:r>
              <a:rPr lang="tr-TR" dirty="0"/>
              <a:t>(2) Eylül ayında ücret tam olarak alınır ancak haziran ayında ücret alınmaz. Yarıyıl tatilinde </a:t>
            </a:r>
            <a:r>
              <a:rPr lang="tr-TR" b="1" dirty="0"/>
              <a:t>(Ek ibare:RG-10/7/2019-30827</a:t>
            </a:r>
            <a:r>
              <a:rPr lang="tr-TR" dirty="0"/>
              <a:t>) </a:t>
            </a:r>
            <a:r>
              <a:rPr lang="tr-TR" u="sng" dirty="0">
                <a:solidFill>
                  <a:srgbClr val="FF0000"/>
                </a:solidFill>
              </a:rPr>
              <a:t>ve ara tatilde</a:t>
            </a:r>
            <a:r>
              <a:rPr lang="tr-TR" u="sng" dirty="0"/>
              <a:t> </a:t>
            </a:r>
            <a:r>
              <a:rPr lang="tr-TR" dirty="0"/>
              <a:t>ise aylık ücret tam olarak tahsil edilir. Okula kayıt yaptıran, ancak hiçbir hizmet almadan kayıttan vazgeçen velilere ödedikleri aidat iade edilir</a:t>
            </a:r>
            <a:r>
              <a:rPr lang="tr-TR" dirty="0" smtClean="0"/>
              <a:t>.</a:t>
            </a:r>
            <a:endParaRPr lang="tr-TR" dirty="0"/>
          </a:p>
        </p:txBody>
      </p:sp>
    </p:spTree>
    <p:extLst>
      <p:ext uri="{BB962C8B-B14F-4D97-AF65-F5344CB8AC3E}">
        <p14:creationId xmlns:p14="http://schemas.microsoft.com/office/powerpoint/2010/main" val="15019949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332656"/>
            <a:ext cx="7554416" cy="1600200"/>
          </a:xfrm>
        </p:spPr>
        <p:txBody>
          <a:bodyPr>
            <a:normAutofit/>
          </a:bodyPr>
          <a:lstStyle/>
          <a:p>
            <a:r>
              <a:rPr lang="tr-TR" sz="3600" dirty="0">
                <a:solidFill>
                  <a:srgbClr val="FF0000"/>
                </a:solidFill>
              </a:rPr>
              <a:t>Belgelerin</a:t>
            </a:r>
            <a:r>
              <a:rPr lang="tr-TR" b="1" dirty="0"/>
              <a:t> </a:t>
            </a:r>
            <a:r>
              <a:rPr lang="tr-TR" sz="3600" dirty="0">
                <a:solidFill>
                  <a:srgbClr val="FF0000"/>
                </a:solidFill>
              </a:rPr>
              <a:t>düzenlenmesi</a:t>
            </a:r>
            <a:br>
              <a:rPr lang="tr-TR" sz="3600" dirty="0">
                <a:solidFill>
                  <a:srgbClr val="FF0000"/>
                </a:solidFill>
              </a:rPr>
            </a:br>
            <a:r>
              <a:rPr lang="tr-TR" sz="3600" dirty="0">
                <a:solidFill>
                  <a:srgbClr val="FF0000"/>
                </a:solidFill>
              </a:rPr>
              <a:t>MADDE 73 </a:t>
            </a:r>
          </a:p>
        </p:txBody>
      </p:sp>
      <p:sp>
        <p:nvSpPr>
          <p:cNvPr id="3" name="İçerik Yer Tutucusu 2"/>
          <p:cNvSpPr>
            <a:spLocks noGrp="1"/>
          </p:cNvSpPr>
          <p:nvPr>
            <p:ph idx="1"/>
          </p:nvPr>
        </p:nvSpPr>
        <p:spPr>
          <a:xfrm>
            <a:off x="755576" y="1988840"/>
            <a:ext cx="7543800" cy="3886200"/>
          </a:xfrm>
        </p:spPr>
        <p:txBody>
          <a:bodyPr>
            <a:normAutofit fontScale="92500" lnSpcReduction="10000"/>
          </a:bodyPr>
          <a:lstStyle/>
          <a:p>
            <a:pPr marL="0" indent="0" algn="just">
              <a:buNone/>
            </a:pPr>
            <a:r>
              <a:rPr lang="tr-TR" dirty="0"/>
              <a:t>(2) Mecburi ilköğretim çağı dışına çıkmadıkça, öğrencinin okulla ilişiği kesilmez. Öğrenci veya velisinin istemesi hâlinde okula devam eden, mecburi ilköğretimi tamamlayan veya ilköğretim çağı dışına çıktığı için öğrenimini tamamlayamayan öğrenciye durumunu gösterir Öğrenim Belgesi EK-3 düzenlenir. </a:t>
            </a:r>
            <a:r>
              <a:rPr lang="tr-TR" b="1" dirty="0"/>
              <a:t>(Ek cümleler:RG-10/7/2019-30827) </a:t>
            </a:r>
            <a:r>
              <a:rPr lang="tr-TR" dirty="0">
                <a:solidFill>
                  <a:srgbClr val="FF0000"/>
                </a:solidFill>
              </a:rPr>
              <a:t>Bu belgeyi almak için, belgenin talep edildiği okulun bulunduğu ilde yaşayanlar okul müdürlüğüne, farklı bir ilde bulunanlar ise bulundukları il/ilçe millî eğitim müdürlüğüne bir dilekçe ile şahsen başvurur. Başvuru yapılan il/ilçe millî eğitim müdürlüğü talebi gerçekleştirmek üzere ilgili il/ilçe millî eğitim müdürlüğü ile gerekli yazışmaları yapar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35429701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332656"/>
            <a:ext cx="7554416" cy="1600200"/>
          </a:xfrm>
        </p:spPr>
        <p:txBody>
          <a:bodyPr>
            <a:noAutofit/>
          </a:bodyPr>
          <a:lstStyle/>
          <a:p>
            <a:r>
              <a:rPr lang="tr-TR" sz="3200" dirty="0">
                <a:solidFill>
                  <a:srgbClr val="FF0000"/>
                </a:solidFill>
              </a:rPr>
              <a:t>Belgesini zamanında alamayan veya kaybedenler</a:t>
            </a:r>
            <a:br>
              <a:rPr lang="tr-TR" sz="3200" dirty="0">
                <a:solidFill>
                  <a:srgbClr val="FF0000"/>
                </a:solidFill>
              </a:rPr>
            </a:br>
            <a:r>
              <a:rPr lang="tr-TR" sz="3200" dirty="0">
                <a:solidFill>
                  <a:srgbClr val="FF0000"/>
                </a:solidFill>
              </a:rPr>
              <a:t>MADDE 74 </a:t>
            </a:r>
          </a:p>
        </p:txBody>
      </p:sp>
      <p:sp>
        <p:nvSpPr>
          <p:cNvPr id="3" name="İçerik Yer Tutucusu 2"/>
          <p:cNvSpPr>
            <a:spLocks noGrp="1"/>
          </p:cNvSpPr>
          <p:nvPr>
            <p:ph idx="1"/>
          </p:nvPr>
        </p:nvSpPr>
        <p:spPr>
          <a:xfrm>
            <a:off x="755576" y="1988840"/>
            <a:ext cx="7543800" cy="3886200"/>
          </a:xfrm>
        </p:spPr>
        <p:txBody>
          <a:bodyPr>
            <a:normAutofit fontScale="92500" lnSpcReduction="20000"/>
          </a:bodyPr>
          <a:lstStyle/>
          <a:p>
            <a:pPr marL="0" indent="0" algn="just">
              <a:buNone/>
            </a:pPr>
            <a:r>
              <a:rPr lang="tr-TR" dirty="0"/>
              <a:t>(1) </a:t>
            </a:r>
            <a:r>
              <a:rPr lang="tr-TR" b="1" dirty="0"/>
              <a:t>(Değişik:RG-10/7/2019-30827)</a:t>
            </a:r>
            <a:r>
              <a:rPr lang="tr-TR" dirty="0"/>
              <a:t> İlkokul, ortaokul, ilköğretim okulunu 2012 yılından önce bitiren ve zamanında okuldan diplomasını alamayan veya kaybedenler</a:t>
            </a:r>
            <a:r>
              <a:rPr lang="tr-TR" dirty="0">
                <a:solidFill>
                  <a:srgbClr val="FF0000"/>
                </a:solidFill>
              </a:rPr>
              <a:t>den</a:t>
            </a:r>
            <a:r>
              <a:rPr lang="tr-TR" dirty="0"/>
              <a:t>; </a:t>
            </a:r>
            <a:r>
              <a:rPr lang="tr-TR" dirty="0">
                <a:solidFill>
                  <a:srgbClr val="FF0000"/>
                </a:solidFill>
              </a:rPr>
              <a:t>belgenin talep edildiği okulun bulunduğu ilde yaşayanlar okul müdürlüğüne, farklı bir ilde bulunanlar ise bulundukları il/ilçe millî eğitim müdürlüğüne bir dilekçe ile şahsen başvurur. Başvuru yapılan il/ilçe millî eğitim müdürlüğü talebi gerçekleştirmek üzere ilgili il/ilçe millî eğitim müdürlüğü ile gerekli yazışmaları yapar.</a:t>
            </a:r>
            <a:r>
              <a:rPr lang="tr-TR" dirty="0"/>
              <a:t> Okul müdürlüğünce, kayıtlara göre dilekçe sahibinin aldığı belge ve diploma ile başka bir okula yazılmadığı belirlendikten sonra, dilekçenin altına veya arkasına, onaylı Diploma Kayıt Örneği EK-14 verilir. Durum, o döneme ait diploma defterine veya öğrenci kütük defterine işlenir. Aldığı belgeyi kaybedene, aynı yöntemle yeniden belge verilir</a:t>
            </a:r>
            <a:r>
              <a:rPr lang="tr-TR" dirty="0" smtClean="0"/>
              <a:t>.</a:t>
            </a:r>
            <a:endParaRPr lang="tr-TR" dirty="0"/>
          </a:p>
        </p:txBody>
      </p:sp>
    </p:spTree>
    <p:extLst>
      <p:ext uri="{BB962C8B-B14F-4D97-AF65-F5344CB8AC3E}">
        <p14:creationId xmlns:p14="http://schemas.microsoft.com/office/powerpoint/2010/main" val="3554265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7626424" cy="1087016"/>
          </a:xfrm>
        </p:spPr>
        <p:txBody>
          <a:bodyPr>
            <a:normAutofit/>
          </a:bodyPr>
          <a:lstStyle/>
          <a:p>
            <a:r>
              <a:rPr lang="tr-TR" sz="3200" dirty="0">
                <a:solidFill>
                  <a:srgbClr val="FF0000"/>
                </a:solidFill>
              </a:rPr>
              <a:t>Öğrenci sağlığı ve okul güvenliği</a:t>
            </a:r>
            <a:br>
              <a:rPr lang="tr-TR" sz="3200" dirty="0">
                <a:solidFill>
                  <a:srgbClr val="FF0000"/>
                </a:solidFill>
              </a:rPr>
            </a:br>
            <a:r>
              <a:rPr lang="tr-TR" sz="3200" dirty="0">
                <a:solidFill>
                  <a:srgbClr val="FF0000"/>
                </a:solidFill>
              </a:rPr>
              <a:t>MADDE 78</a:t>
            </a:r>
          </a:p>
        </p:txBody>
      </p:sp>
      <p:sp>
        <p:nvSpPr>
          <p:cNvPr id="3" name="İçerik Yer Tutucusu 2"/>
          <p:cNvSpPr>
            <a:spLocks noGrp="1"/>
          </p:cNvSpPr>
          <p:nvPr>
            <p:ph idx="1"/>
          </p:nvPr>
        </p:nvSpPr>
        <p:spPr>
          <a:xfrm>
            <a:off x="755576" y="1844824"/>
            <a:ext cx="7543800" cy="3886200"/>
          </a:xfrm>
        </p:spPr>
        <p:txBody>
          <a:bodyPr>
            <a:normAutofit fontScale="92500" lnSpcReduction="10000"/>
          </a:bodyPr>
          <a:lstStyle/>
          <a:p>
            <a:pPr marL="0" indent="0" algn="just">
              <a:buNone/>
            </a:pPr>
            <a:r>
              <a:rPr lang="tr-TR" dirty="0"/>
              <a:t>(3) </a:t>
            </a:r>
            <a:r>
              <a:rPr lang="tr-TR" b="1" dirty="0"/>
              <a:t>(Değişik:RG-10/7/2019-30827)</a:t>
            </a:r>
            <a:r>
              <a:rPr lang="tr-TR" dirty="0"/>
              <a:t> </a:t>
            </a:r>
            <a:r>
              <a:rPr lang="tr-TR" dirty="0">
                <a:solidFill>
                  <a:srgbClr val="FF0000"/>
                </a:solidFill>
              </a:rPr>
              <a:t>Okullarda kantin, yemekhane, kafeterya, büfe, çay ocağı ve benzeri yerlerde, 9/2/2012 tarihli ve 28199 sayılı Resmî Gazete’de yayımlanan Millî Eğitim Bakanlığı Okul-Aile Birliği Yönetmeliği,</a:t>
            </a:r>
            <a:r>
              <a:rPr lang="tr-TR" dirty="0"/>
              <a:t> 5/2/2013 tarihli ve 28550 sayılı Resmî Gazete’de yayımlanan Okul Kantinlerine Dair Özel Hijyen Kuralları Yönetmeliği, </a:t>
            </a:r>
            <a:r>
              <a:rPr lang="tr-TR" dirty="0">
                <a:solidFill>
                  <a:srgbClr val="FF0000"/>
                </a:solidFill>
              </a:rPr>
              <a:t>5/7/2013 tarihli ve 28698 sayılı Resmî Gazete’de yayımlanan Hijyen Eğitimi Yönetmeliği hükümlerine uyulur</a:t>
            </a:r>
            <a:r>
              <a:rPr lang="tr-TR" dirty="0" smtClean="0">
                <a:solidFill>
                  <a:srgbClr val="FF0000"/>
                </a:solidFill>
              </a:rPr>
              <a:t>.</a:t>
            </a:r>
          </a:p>
          <a:p>
            <a:pPr marL="0" indent="0" algn="just">
              <a:buNone/>
            </a:pPr>
            <a:endParaRPr lang="tr-TR" dirty="0">
              <a:solidFill>
                <a:srgbClr val="FF0000"/>
              </a:solidFill>
            </a:endParaRPr>
          </a:p>
          <a:p>
            <a:pPr marL="0" indent="0" algn="just">
              <a:buNone/>
            </a:pPr>
            <a:r>
              <a:rPr lang="tr-TR" dirty="0">
                <a:solidFill>
                  <a:srgbClr val="FF0000"/>
                </a:solidFill>
              </a:rPr>
              <a:t>(6) </a:t>
            </a:r>
            <a:r>
              <a:rPr lang="tr-TR" b="1" dirty="0">
                <a:solidFill>
                  <a:srgbClr val="FF0000"/>
                </a:solidFill>
              </a:rPr>
              <a:t>(Ek:RG-10/7/2019-30827)</a:t>
            </a:r>
            <a:r>
              <a:rPr lang="tr-TR" dirty="0">
                <a:solidFill>
                  <a:srgbClr val="FF0000"/>
                </a:solidFill>
              </a:rPr>
              <a:t> 20/6/2012 tarihli ve 6331 sayılı İş Sağlığı ve Güvenliği Kanunu ve ilgili mevzuat doğrultusunda gerekli iş ve işlemler yürütülür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37457559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260648"/>
            <a:ext cx="7554416" cy="1600200"/>
          </a:xfrm>
        </p:spPr>
        <p:txBody>
          <a:bodyPr>
            <a:noAutofit/>
          </a:bodyPr>
          <a:lstStyle/>
          <a:p>
            <a:r>
              <a:rPr lang="tr-TR" sz="2800" dirty="0">
                <a:solidFill>
                  <a:srgbClr val="FF0000"/>
                </a:solidFill>
              </a:rPr>
              <a:t>Okul öncesi eğitim ve ilköğretim kurumlarının açılması ve binaların kullanılması</a:t>
            </a:r>
            <a:br>
              <a:rPr lang="tr-TR" sz="2800" dirty="0">
                <a:solidFill>
                  <a:srgbClr val="FF0000"/>
                </a:solidFill>
              </a:rPr>
            </a:br>
            <a:r>
              <a:rPr lang="tr-TR" sz="2800" dirty="0">
                <a:solidFill>
                  <a:srgbClr val="FF0000"/>
                </a:solidFill>
              </a:rPr>
              <a:t>MADDE 81</a:t>
            </a:r>
          </a:p>
        </p:txBody>
      </p:sp>
      <p:sp>
        <p:nvSpPr>
          <p:cNvPr id="3" name="İçerik Yer Tutucusu 2"/>
          <p:cNvSpPr>
            <a:spLocks noGrp="1"/>
          </p:cNvSpPr>
          <p:nvPr>
            <p:ph idx="1"/>
          </p:nvPr>
        </p:nvSpPr>
        <p:spPr>
          <a:xfrm>
            <a:off x="755576" y="1988840"/>
            <a:ext cx="7543800" cy="3886200"/>
          </a:xfrm>
        </p:spPr>
        <p:txBody>
          <a:bodyPr>
            <a:normAutofit fontScale="85000" lnSpcReduction="10000"/>
          </a:bodyPr>
          <a:lstStyle/>
          <a:p>
            <a:pPr marL="0" indent="0" algn="just">
              <a:buNone/>
            </a:pPr>
            <a:r>
              <a:rPr lang="tr-TR" dirty="0" smtClean="0"/>
              <a:t>(</a:t>
            </a:r>
            <a:r>
              <a:rPr lang="tr-TR" dirty="0"/>
              <a:t>1) </a:t>
            </a:r>
            <a:r>
              <a:rPr lang="tr-TR" b="1" dirty="0"/>
              <a:t>(Değişik:RG-10/7/2019-30827)</a:t>
            </a:r>
            <a:r>
              <a:rPr lang="tr-TR" dirty="0"/>
              <a:t> Okul öncesi eğitim kurumları; bağımsız anaokulları olarak açılabileceği gibi </a:t>
            </a:r>
            <a:r>
              <a:rPr lang="tr-TR" dirty="0">
                <a:solidFill>
                  <a:srgbClr val="FF0000"/>
                </a:solidFill>
              </a:rPr>
              <a:t>mülki idare amirinin onayı ile çocuk gelişimi ve eğitimi alanı olan mesleki ve teknik ortaöğretim kurumlarında uygulama sınıfı ve </a:t>
            </a:r>
            <a:r>
              <a:rPr lang="tr-TR" dirty="0"/>
              <a:t>diğer </a:t>
            </a:r>
            <a:r>
              <a:rPr lang="tr-TR" dirty="0">
                <a:solidFill>
                  <a:srgbClr val="FF0000"/>
                </a:solidFill>
              </a:rPr>
              <a:t>eğitim</a:t>
            </a:r>
            <a:r>
              <a:rPr lang="tr-TR" dirty="0"/>
              <a:t> kurumları bünyesinde ana sınıfı olarak da açılabilir.</a:t>
            </a:r>
          </a:p>
          <a:p>
            <a:pPr marL="0" indent="0" algn="just">
              <a:buNone/>
            </a:pPr>
            <a:r>
              <a:rPr lang="tr-TR" dirty="0">
                <a:solidFill>
                  <a:schemeClr val="tx1"/>
                </a:solidFill>
              </a:rPr>
              <a:t>(2) </a:t>
            </a:r>
            <a:r>
              <a:rPr lang="tr-TR" b="1" dirty="0">
                <a:solidFill>
                  <a:schemeClr val="tx1"/>
                </a:solidFill>
              </a:rPr>
              <a:t>(Değişik:RG-10/7/2019-30827)</a:t>
            </a:r>
            <a:r>
              <a:rPr lang="tr-TR" dirty="0">
                <a:solidFill>
                  <a:schemeClr val="tx1"/>
                </a:solidFill>
              </a:rPr>
              <a:t> Okul öncesi eğitim ve ilköğretim kurumları, </a:t>
            </a:r>
            <a:r>
              <a:rPr lang="tr-TR" dirty="0">
                <a:solidFill>
                  <a:srgbClr val="FF0000"/>
                </a:solidFill>
              </a:rPr>
              <a:t>24/6/2017 tarihli ve 30106 sayılı </a:t>
            </a:r>
            <a:r>
              <a:rPr lang="tr-TR" dirty="0">
                <a:solidFill>
                  <a:schemeClr val="tx1"/>
                </a:solidFill>
              </a:rPr>
              <a:t>Resmî Gazete’de yayımlanan Millî Eğitim Bakanlığı Kurum Açma, Kapatma ve Ad Verme Yönetmeliği hükümlerine göre açılır.</a:t>
            </a:r>
          </a:p>
          <a:p>
            <a:pPr marL="0" indent="0" algn="just">
              <a:buNone/>
            </a:pPr>
            <a:r>
              <a:rPr lang="tr-TR" dirty="0"/>
              <a:t>(4) </a:t>
            </a:r>
            <a:r>
              <a:rPr lang="tr-TR" b="1" dirty="0"/>
              <a:t>(Değişik:RG-10/7/2019-30827)</a:t>
            </a:r>
            <a:r>
              <a:rPr lang="tr-TR" dirty="0"/>
              <a:t> Okulda müdür, müdür başyardımcısı, müdür yardımcıları, öğretmen, rehberlik servisi, memur ve diğer personel için uygun odalar ayrılır. Bu odalar, hizmetin gerektirdiği şekilde standardına uygun ve sade olarak düzenlenir</a:t>
            </a:r>
            <a:r>
              <a:rPr lang="tr-TR" dirty="0" smtClean="0"/>
              <a:t>.</a:t>
            </a:r>
            <a:endParaRPr lang="tr-TR" dirty="0"/>
          </a:p>
        </p:txBody>
      </p:sp>
    </p:spTree>
    <p:extLst>
      <p:ext uri="{BB962C8B-B14F-4D97-AF65-F5344CB8AC3E}">
        <p14:creationId xmlns:p14="http://schemas.microsoft.com/office/powerpoint/2010/main" val="1055869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620688"/>
            <a:ext cx="7554416" cy="1168152"/>
          </a:xfrm>
        </p:spPr>
        <p:txBody>
          <a:bodyPr>
            <a:normAutofit/>
          </a:bodyPr>
          <a:lstStyle/>
          <a:p>
            <a:r>
              <a:rPr lang="tr-TR" sz="2800" dirty="0">
                <a:solidFill>
                  <a:srgbClr val="FF0000"/>
                </a:solidFill>
              </a:rPr>
              <a:t>Okul öncesi eğitimde eğitime erişim modelleri</a:t>
            </a:r>
            <a:br>
              <a:rPr lang="tr-TR" sz="2800" dirty="0">
                <a:solidFill>
                  <a:srgbClr val="FF0000"/>
                </a:solidFill>
              </a:rPr>
            </a:br>
            <a:r>
              <a:rPr lang="tr-TR" sz="2800" dirty="0">
                <a:solidFill>
                  <a:srgbClr val="FF0000"/>
                </a:solidFill>
              </a:rPr>
              <a:t>MADDE 82 </a:t>
            </a:r>
          </a:p>
        </p:txBody>
      </p:sp>
      <p:sp>
        <p:nvSpPr>
          <p:cNvPr id="3" name="İçerik Yer Tutucusu 2"/>
          <p:cNvSpPr>
            <a:spLocks noGrp="1"/>
          </p:cNvSpPr>
          <p:nvPr>
            <p:ph idx="1"/>
          </p:nvPr>
        </p:nvSpPr>
        <p:spPr>
          <a:xfrm>
            <a:off x="755576" y="1844824"/>
            <a:ext cx="7543800" cy="3886200"/>
          </a:xfrm>
        </p:spPr>
        <p:txBody>
          <a:bodyPr>
            <a:normAutofit fontScale="92500" lnSpcReduction="20000"/>
          </a:bodyPr>
          <a:lstStyle/>
          <a:p>
            <a:pPr marL="0" indent="0" algn="just">
              <a:buNone/>
            </a:pPr>
            <a:r>
              <a:rPr lang="tr-TR" dirty="0">
                <a:solidFill>
                  <a:srgbClr val="FF0000"/>
                </a:solidFill>
              </a:rPr>
              <a:t>(1) Okul öncesi eğitim çağ nüfusu az olduğu için şube açılamayan yerleşim yerleri ile çağ nüfusunun yoğun, fiziki şartların yetersiz olduğu yerleşim yerlerindeki çocukların okul öncesi eğitime erişimini sağlamak için; gezici öğretmen sınıfı, gezici sınıf, taşıma merkezi ana sınıfı, yaz eğitimi ve benzeri esnek saat ve zamanlı eğitime erişim modelleri uygulanabilir, gezici öğretmen görevlendirilebilir. Uygulanacak olan farklı erişim modellerinde bir yılda en az 200 etkinlik saati eğitim yapılır. Bir günde yapılacak eğitim 2 (iki) etkinlik saatinden az olamaz. Yaz aylarında yapılan eğitime bir sonraki eğitim öğretim yılında ilkokula başlayacak çocuklar öncelikli olmak üzere okul öncesi eğitimden yararlanamamış çocuklar kaydedilir. Eğitime erişim modelleri ile ilgili usul ve esaslar Yönerge ile belirlenir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22532607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76672"/>
            <a:ext cx="7554416" cy="1231032"/>
          </a:xfrm>
        </p:spPr>
        <p:txBody>
          <a:bodyPr>
            <a:normAutofit/>
          </a:bodyPr>
          <a:lstStyle/>
          <a:p>
            <a:r>
              <a:rPr lang="tr-TR" sz="2800" dirty="0">
                <a:solidFill>
                  <a:srgbClr val="FF0000"/>
                </a:solidFill>
              </a:rPr>
              <a:t>Destek eğitim odası açılması</a:t>
            </a:r>
            <a:br>
              <a:rPr lang="tr-TR" sz="2800" dirty="0">
                <a:solidFill>
                  <a:srgbClr val="FF0000"/>
                </a:solidFill>
              </a:rPr>
            </a:br>
            <a:r>
              <a:rPr lang="tr-TR" sz="2800" dirty="0">
                <a:solidFill>
                  <a:srgbClr val="FF0000"/>
                </a:solidFill>
              </a:rPr>
              <a:t>MADDE 84 </a:t>
            </a:r>
          </a:p>
        </p:txBody>
      </p:sp>
      <p:sp>
        <p:nvSpPr>
          <p:cNvPr id="3" name="İçerik Yer Tutucusu 2"/>
          <p:cNvSpPr>
            <a:spLocks noGrp="1"/>
          </p:cNvSpPr>
          <p:nvPr>
            <p:ph idx="1"/>
          </p:nvPr>
        </p:nvSpPr>
        <p:spPr>
          <a:xfrm>
            <a:off x="755576" y="1772816"/>
            <a:ext cx="7543800" cy="3886200"/>
          </a:xfrm>
        </p:spPr>
        <p:txBody>
          <a:bodyPr/>
          <a:lstStyle/>
          <a:p>
            <a:pPr marL="0" indent="0" algn="just">
              <a:buNone/>
            </a:pPr>
            <a:r>
              <a:rPr lang="tr-TR" dirty="0"/>
              <a:t>(1) </a:t>
            </a:r>
            <a:r>
              <a:rPr lang="tr-TR" b="1" dirty="0"/>
              <a:t>(Değişik:RG-10/7/2019-30827)</a:t>
            </a:r>
            <a:r>
              <a:rPr lang="tr-TR" dirty="0"/>
              <a:t> </a:t>
            </a:r>
            <a:r>
              <a:rPr lang="tr-TR" dirty="0">
                <a:solidFill>
                  <a:srgbClr val="FF0000"/>
                </a:solidFill>
              </a:rPr>
              <a:t>Tam zamanlı kaynaştırma/bütünleştirme yoluyla eğitim alan öğrenciler </a:t>
            </a:r>
            <a:r>
              <a:rPr lang="tr-TR" dirty="0"/>
              <a:t>ile özel yetenekli öğrenciler için okul öncesi eğitim ve ilköğretim kurumlarında özel eğitim desteği verilmesi amacıyla okulun fiziki imkânları doğrultusunda destek eğitim odası açılır</a:t>
            </a:r>
            <a:r>
              <a:rPr lang="tr-TR" dirty="0" smtClean="0"/>
              <a:t>.</a:t>
            </a:r>
            <a:endParaRPr lang="tr-TR" dirty="0"/>
          </a:p>
        </p:txBody>
      </p:sp>
    </p:spTree>
    <p:extLst>
      <p:ext uri="{BB962C8B-B14F-4D97-AF65-F5344CB8AC3E}">
        <p14:creationId xmlns:p14="http://schemas.microsoft.com/office/powerpoint/2010/main" val="1827510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332656"/>
            <a:ext cx="7554416" cy="1600200"/>
          </a:xfrm>
        </p:spPr>
        <p:txBody>
          <a:bodyPr>
            <a:noAutofit/>
          </a:bodyPr>
          <a:lstStyle/>
          <a:p>
            <a:r>
              <a:rPr lang="tr-TR" sz="3200" dirty="0">
                <a:solidFill>
                  <a:srgbClr val="FF0000"/>
                </a:solidFill>
              </a:rPr>
              <a:t>Ders yılı süresi ve haftalık ders programı</a:t>
            </a:r>
            <a:br>
              <a:rPr lang="tr-TR" sz="3200" dirty="0">
                <a:solidFill>
                  <a:srgbClr val="FF0000"/>
                </a:solidFill>
              </a:rPr>
            </a:br>
            <a:r>
              <a:rPr lang="tr-TR" sz="3200" dirty="0">
                <a:solidFill>
                  <a:srgbClr val="FF0000"/>
                </a:solidFill>
              </a:rPr>
              <a:t>MADDE 5 </a:t>
            </a:r>
          </a:p>
        </p:txBody>
      </p:sp>
      <p:sp>
        <p:nvSpPr>
          <p:cNvPr id="3" name="İçerik Yer Tutucusu 2"/>
          <p:cNvSpPr>
            <a:spLocks noGrp="1"/>
          </p:cNvSpPr>
          <p:nvPr>
            <p:ph idx="1"/>
          </p:nvPr>
        </p:nvSpPr>
        <p:spPr>
          <a:xfrm>
            <a:off x="755576" y="2204864"/>
            <a:ext cx="7543800" cy="3886200"/>
          </a:xfrm>
        </p:spPr>
        <p:txBody>
          <a:bodyPr/>
          <a:lstStyle/>
          <a:p>
            <a:pPr marL="0" indent="0" algn="just">
              <a:buNone/>
            </a:pPr>
            <a:r>
              <a:rPr lang="tr-TR" dirty="0"/>
              <a:t>(1) Okul öncesi eğitim ve ilköğretim kurumlarında ders yılı süresinin 180 iş gününden az olmaması esastır.</a:t>
            </a:r>
          </a:p>
          <a:p>
            <a:pPr marL="0" indent="0" algn="just">
              <a:buNone/>
            </a:pPr>
            <a:r>
              <a:rPr lang="tr-TR" dirty="0"/>
              <a:t>a) Ders yılı, </a:t>
            </a:r>
            <a:r>
              <a:rPr lang="tr-TR" b="1" dirty="0"/>
              <a:t>(Ek ibare:RG-10/7/2019-30827) </a:t>
            </a:r>
            <a:r>
              <a:rPr lang="tr-TR" u="sng" dirty="0">
                <a:solidFill>
                  <a:srgbClr val="FF0000"/>
                </a:solidFill>
              </a:rPr>
              <a:t>ara tatil</a:t>
            </a:r>
            <a:r>
              <a:rPr lang="tr-TR" u="sng" dirty="0"/>
              <a:t>,</a:t>
            </a:r>
            <a:r>
              <a:rPr lang="tr-TR" dirty="0"/>
              <a:t> yarıyıl ve yaz tatilinin başlama ve bitiş tarihleri, Bakanlıkça her yıl düzenlenen çalışma takviminde belirtilir. Bu tarihler göz önünde bulundurularak hazırlanan il çalışma takvimi, il millî eğitim müdürlüklerinin önerisi ve valilik onayı ile yürürlüğe girer.</a:t>
            </a:r>
          </a:p>
          <a:p>
            <a:pPr algn="just"/>
            <a:endParaRPr lang="tr-TR" dirty="0"/>
          </a:p>
        </p:txBody>
      </p:sp>
    </p:spTree>
    <p:extLst>
      <p:ext uri="{BB962C8B-B14F-4D97-AF65-F5344CB8AC3E}">
        <p14:creationId xmlns:p14="http://schemas.microsoft.com/office/powerpoint/2010/main" val="27568048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332656"/>
            <a:ext cx="7554416" cy="1600200"/>
          </a:xfrm>
        </p:spPr>
        <p:txBody>
          <a:bodyPr>
            <a:normAutofit/>
          </a:bodyPr>
          <a:lstStyle/>
          <a:p>
            <a:r>
              <a:rPr lang="tr-TR" sz="2800" dirty="0">
                <a:solidFill>
                  <a:srgbClr val="FF0000"/>
                </a:solidFill>
              </a:rPr>
              <a:t>Yatılı bölge ortaokulları</a:t>
            </a:r>
            <a:br>
              <a:rPr lang="tr-TR" sz="2800" dirty="0">
                <a:solidFill>
                  <a:srgbClr val="FF0000"/>
                </a:solidFill>
              </a:rPr>
            </a:br>
            <a:r>
              <a:rPr lang="tr-TR" sz="2800" dirty="0">
                <a:solidFill>
                  <a:srgbClr val="FF0000"/>
                </a:solidFill>
              </a:rPr>
              <a:t>MADDE 93 </a:t>
            </a:r>
          </a:p>
        </p:txBody>
      </p:sp>
      <p:sp>
        <p:nvSpPr>
          <p:cNvPr id="3" name="İçerik Yer Tutucusu 2"/>
          <p:cNvSpPr>
            <a:spLocks noGrp="1"/>
          </p:cNvSpPr>
          <p:nvPr>
            <p:ph idx="1"/>
          </p:nvPr>
        </p:nvSpPr>
        <p:spPr>
          <a:xfrm>
            <a:off x="755576" y="1844824"/>
            <a:ext cx="7543800" cy="3886200"/>
          </a:xfrm>
        </p:spPr>
        <p:txBody>
          <a:bodyPr/>
          <a:lstStyle/>
          <a:p>
            <a:pPr marL="0" indent="0" algn="just">
              <a:buNone/>
            </a:pPr>
            <a:r>
              <a:rPr lang="tr-TR" dirty="0">
                <a:solidFill>
                  <a:srgbClr val="FF0000"/>
                </a:solidFill>
              </a:rPr>
              <a:t>(1) Yatılı bölge ortaokullarında iş ve işlemler, Millî Eğitim Bakanlığına Bağlı Resmi Okullarda Yatılılık, Bursluluk, Sosyal Yardımlar ve Okul Pansiyonları Yönetmeliği hükümlerine göre yürütülür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3360574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04664"/>
            <a:ext cx="7338392" cy="1600200"/>
          </a:xfrm>
        </p:spPr>
        <p:txBody>
          <a:bodyPr>
            <a:normAutofit/>
          </a:bodyPr>
          <a:lstStyle/>
          <a:p>
            <a:r>
              <a:rPr lang="tr-TR" sz="2800" dirty="0">
                <a:solidFill>
                  <a:srgbClr val="FF0000"/>
                </a:solidFill>
              </a:rPr>
              <a:t>Rehberlik ve denetim</a:t>
            </a:r>
            <a:br>
              <a:rPr lang="tr-TR" sz="2800" dirty="0">
                <a:solidFill>
                  <a:srgbClr val="FF0000"/>
                </a:solidFill>
              </a:rPr>
            </a:br>
            <a:r>
              <a:rPr lang="tr-TR" sz="2800" dirty="0">
                <a:solidFill>
                  <a:srgbClr val="FF0000"/>
                </a:solidFill>
              </a:rPr>
              <a:t>MADDE 94</a:t>
            </a:r>
          </a:p>
        </p:txBody>
      </p:sp>
      <p:sp>
        <p:nvSpPr>
          <p:cNvPr id="3" name="İçerik Yer Tutucusu 2"/>
          <p:cNvSpPr>
            <a:spLocks noGrp="1"/>
          </p:cNvSpPr>
          <p:nvPr>
            <p:ph idx="1"/>
          </p:nvPr>
        </p:nvSpPr>
        <p:spPr>
          <a:xfrm>
            <a:off x="755576" y="1772816"/>
            <a:ext cx="7543800" cy="3886200"/>
          </a:xfrm>
        </p:spPr>
        <p:txBody>
          <a:bodyPr/>
          <a:lstStyle/>
          <a:p>
            <a:pPr marL="0" indent="0" algn="just">
              <a:buNone/>
            </a:pPr>
            <a:r>
              <a:rPr lang="tr-TR" dirty="0">
                <a:solidFill>
                  <a:srgbClr val="FF0000"/>
                </a:solidFill>
              </a:rPr>
              <a:t>(1) Okul öncesi eğitim ve ilköğretim kurumlarının eğitim, öğretim ve yönetim ile ilgili iş ve işlemlerine yönelik rehberlik ve denetim faaliyetleri, ilgili mevzuatı doğrultusunda denetlemeye yetkili olan birimlerce yürütülür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12667525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İçerik Yer Tutucusu 2"/>
          <p:cNvSpPr>
            <a:spLocks noGrp="1"/>
          </p:cNvSpPr>
          <p:nvPr>
            <p:ph idx="1"/>
          </p:nvPr>
        </p:nvSpPr>
        <p:spPr>
          <a:xfrm>
            <a:off x="755650" y="908050"/>
            <a:ext cx="7543800" cy="3886200"/>
          </a:xfrm>
        </p:spPr>
        <p:txBody>
          <a:bodyPr>
            <a:normAutofit fontScale="85000" lnSpcReduction="10000"/>
          </a:bodyPr>
          <a:lstStyle/>
          <a:p>
            <a:pPr marL="0" indent="0" algn="ctr" eaLnBrk="1" hangingPunct="1">
              <a:buFont typeface="Arial" charset="0"/>
              <a:buNone/>
            </a:pPr>
            <a:r>
              <a:rPr lang="tr-TR" altLang="tr-TR" sz="5400" b="1" i="1" dirty="0" smtClean="0">
                <a:solidFill>
                  <a:srgbClr val="FF0000"/>
                </a:solidFill>
              </a:rPr>
              <a:t>İLGİNİZ İÇİN TEŞEKKÜR EDERİM…</a:t>
            </a:r>
          </a:p>
          <a:p>
            <a:pPr marL="0" indent="0" algn="ctr" eaLnBrk="1" hangingPunct="1">
              <a:buFont typeface="Arial" charset="0"/>
              <a:buNone/>
            </a:pPr>
            <a:endParaRPr lang="tr-TR" altLang="tr-TR" sz="5400" b="1" i="1" dirty="0" smtClean="0">
              <a:solidFill>
                <a:srgbClr val="FF0000"/>
              </a:solidFill>
            </a:endParaRPr>
          </a:p>
          <a:p>
            <a:pPr marL="0" indent="0" algn="ctr" eaLnBrk="1" hangingPunct="1">
              <a:buFont typeface="Arial" charset="0"/>
              <a:buNone/>
            </a:pPr>
            <a:r>
              <a:rPr lang="tr-TR" altLang="tr-TR" sz="5400" b="1" i="1" dirty="0" smtClean="0">
                <a:solidFill>
                  <a:srgbClr val="FF0000"/>
                </a:solidFill>
              </a:rPr>
              <a:t>Gökay TUNCER</a:t>
            </a:r>
          </a:p>
          <a:p>
            <a:pPr marL="0" indent="0" algn="ctr" eaLnBrk="1" hangingPunct="1">
              <a:buFont typeface="Arial" charset="0"/>
              <a:buNone/>
            </a:pPr>
            <a:r>
              <a:rPr lang="tr-TR" altLang="tr-TR" sz="5400" b="1" i="1" dirty="0" smtClean="0">
                <a:solidFill>
                  <a:srgbClr val="FF0000"/>
                </a:solidFill>
              </a:rPr>
              <a:t>İl Milli Eğitim Şube Müdürü</a:t>
            </a:r>
          </a:p>
        </p:txBody>
      </p:sp>
    </p:spTree>
    <p:extLst>
      <p:ext uri="{BB962C8B-B14F-4D97-AF65-F5344CB8AC3E}">
        <p14:creationId xmlns:p14="http://schemas.microsoft.com/office/powerpoint/2010/main" val="275456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0"/>
            <a:ext cx="7554416" cy="1600200"/>
          </a:xfrm>
        </p:spPr>
        <p:txBody>
          <a:bodyPr>
            <a:normAutofit/>
          </a:bodyPr>
          <a:lstStyle/>
          <a:p>
            <a:r>
              <a:rPr lang="tr-TR" sz="3200" dirty="0">
                <a:solidFill>
                  <a:srgbClr val="FF0000"/>
                </a:solidFill>
              </a:rPr>
              <a:t>Etkinlik, ders, etüt ve dinlenme süreleri</a:t>
            </a:r>
            <a:br>
              <a:rPr lang="tr-TR" sz="3200" dirty="0">
                <a:solidFill>
                  <a:srgbClr val="FF0000"/>
                </a:solidFill>
              </a:rPr>
            </a:br>
            <a:r>
              <a:rPr lang="tr-TR" sz="3200" dirty="0">
                <a:solidFill>
                  <a:srgbClr val="FF0000"/>
                </a:solidFill>
              </a:rPr>
              <a:t>MADDE 6</a:t>
            </a:r>
          </a:p>
        </p:txBody>
      </p:sp>
      <p:sp>
        <p:nvSpPr>
          <p:cNvPr id="3" name="İçerik Yer Tutucusu 2"/>
          <p:cNvSpPr>
            <a:spLocks noGrp="1"/>
          </p:cNvSpPr>
          <p:nvPr>
            <p:ph idx="1"/>
          </p:nvPr>
        </p:nvSpPr>
        <p:spPr>
          <a:xfrm>
            <a:off x="755576" y="1916832"/>
            <a:ext cx="7543800" cy="4246240"/>
          </a:xfrm>
        </p:spPr>
        <p:txBody>
          <a:bodyPr>
            <a:normAutofit fontScale="92500" lnSpcReduction="10000"/>
          </a:bodyPr>
          <a:lstStyle/>
          <a:p>
            <a:pPr marL="0" indent="0" algn="just">
              <a:buNone/>
            </a:pPr>
            <a:r>
              <a:rPr lang="tr-TR" dirty="0"/>
              <a:t>(1)</a:t>
            </a:r>
            <a:r>
              <a:rPr lang="tr-TR" b="1" dirty="0"/>
              <a:t>(Değişik:RG-25/6/2015-29397)  </a:t>
            </a:r>
            <a:r>
              <a:rPr lang="tr-TR" dirty="0"/>
              <a:t>Okul öncesi eğitim kurumlarında;</a:t>
            </a:r>
          </a:p>
          <a:p>
            <a:pPr marL="0" indent="0" algn="just">
              <a:buNone/>
            </a:pPr>
            <a:r>
              <a:rPr lang="tr-TR" dirty="0"/>
              <a:t>a) </a:t>
            </a:r>
            <a:r>
              <a:rPr lang="tr-TR" b="1" dirty="0"/>
              <a:t>(Değişik:RG-10/7/2019-30827) </a:t>
            </a:r>
            <a:r>
              <a:rPr lang="tr-TR" dirty="0">
                <a:solidFill>
                  <a:srgbClr val="FF0000"/>
                </a:solidFill>
              </a:rPr>
              <a:t>Güne başlama, oyun, beslenme, temizlik, etkinlik, dinlenme ve günü değerlendirme zamanlarını da içerecek şekilde</a:t>
            </a:r>
            <a:r>
              <a:rPr lang="tr-TR" dirty="0"/>
              <a:t> günde ellişer dakikalık aralıksız 6 etkinlik saati süre ile </a:t>
            </a:r>
            <a:r>
              <a:rPr lang="tr-TR" dirty="0">
                <a:solidFill>
                  <a:srgbClr val="FF0000"/>
                </a:solidFill>
              </a:rPr>
              <a:t>normal</a:t>
            </a:r>
            <a:r>
              <a:rPr lang="tr-TR" dirty="0"/>
              <a:t> eğitim yapılması esastır. </a:t>
            </a:r>
            <a:r>
              <a:rPr lang="tr-TR" dirty="0">
                <a:solidFill>
                  <a:srgbClr val="FF0000"/>
                </a:solidFill>
              </a:rPr>
              <a:t>Ancak kayıt alanında okula kesin kaydı yapılamamış çocuk bulunan okullarda ikili eğitim yapılması zorunludur</a:t>
            </a:r>
            <a:r>
              <a:rPr lang="tr-TR" dirty="0" smtClean="0">
                <a:solidFill>
                  <a:srgbClr val="FF0000"/>
                </a:solidFill>
              </a:rPr>
              <a:t>.</a:t>
            </a:r>
          </a:p>
          <a:p>
            <a:pPr marL="0" indent="0" algn="just">
              <a:buNone/>
            </a:pPr>
            <a:r>
              <a:rPr lang="tr-TR" dirty="0"/>
              <a:t>(2) İlköğretim kurumlarında;</a:t>
            </a:r>
          </a:p>
          <a:p>
            <a:pPr marL="0" indent="0" algn="just">
              <a:buNone/>
            </a:pPr>
            <a:r>
              <a:rPr lang="tr-TR" dirty="0"/>
              <a:t>a) </a:t>
            </a:r>
            <a:r>
              <a:rPr lang="tr-TR" b="1" dirty="0"/>
              <a:t>(Değişik:RG-10/7/2019-30827)</a:t>
            </a:r>
            <a:r>
              <a:rPr lang="tr-TR" dirty="0"/>
              <a:t> Bir ders saati süresi 40 dakikadır. Okul yönetimince teneffüsler için </a:t>
            </a:r>
            <a:r>
              <a:rPr lang="tr-TR" dirty="0">
                <a:solidFill>
                  <a:srgbClr val="FF0000"/>
                </a:solidFill>
              </a:rPr>
              <a:t>normal eğitim yapılan okullarda en az 15 dakika, ikili eğitim yapılan okullarda ise en az 10 dakika süre ayrılır</a:t>
            </a:r>
            <a:r>
              <a:rPr lang="tr-TR" dirty="0" smtClean="0">
                <a:solidFill>
                  <a:srgbClr val="FF0000"/>
                </a:solidFill>
              </a:rPr>
              <a:t>.</a:t>
            </a:r>
            <a:endParaRPr lang="tr-TR" dirty="0">
              <a:solidFill>
                <a:srgbClr val="FF0000"/>
              </a:solidFill>
            </a:endParaRPr>
          </a:p>
          <a:p>
            <a:pPr algn="just"/>
            <a:endParaRPr lang="tr-TR" dirty="0"/>
          </a:p>
        </p:txBody>
      </p:sp>
    </p:spTree>
    <p:extLst>
      <p:ext uri="{BB962C8B-B14F-4D97-AF65-F5344CB8AC3E}">
        <p14:creationId xmlns:p14="http://schemas.microsoft.com/office/powerpoint/2010/main" val="2701074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88640"/>
            <a:ext cx="7554416" cy="1600200"/>
          </a:xfrm>
        </p:spPr>
        <p:txBody>
          <a:bodyPr>
            <a:normAutofit/>
          </a:bodyPr>
          <a:lstStyle/>
          <a:p>
            <a:r>
              <a:rPr lang="tr-TR" sz="3200" dirty="0">
                <a:solidFill>
                  <a:srgbClr val="FF0000"/>
                </a:solidFill>
              </a:rPr>
              <a:t>Resmî tatil günleri</a:t>
            </a:r>
            <a:br>
              <a:rPr lang="tr-TR" sz="3200" dirty="0">
                <a:solidFill>
                  <a:srgbClr val="FF0000"/>
                </a:solidFill>
              </a:rPr>
            </a:br>
            <a:r>
              <a:rPr lang="tr-TR" sz="3200" dirty="0">
                <a:solidFill>
                  <a:srgbClr val="FF0000"/>
                </a:solidFill>
              </a:rPr>
              <a:t>MADDE 8 </a:t>
            </a:r>
          </a:p>
        </p:txBody>
      </p:sp>
      <p:sp>
        <p:nvSpPr>
          <p:cNvPr id="3" name="İçerik Yer Tutucusu 2"/>
          <p:cNvSpPr>
            <a:spLocks noGrp="1"/>
          </p:cNvSpPr>
          <p:nvPr>
            <p:ph idx="1"/>
          </p:nvPr>
        </p:nvSpPr>
        <p:spPr>
          <a:xfrm>
            <a:off x="755576" y="1988840"/>
            <a:ext cx="7543800" cy="4176464"/>
          </a:xfrm>
        </p:spPr>
        <p:txBody>
          <a:bodyPr/>
          <a:lstStyle/>
          <a:p>
            <a:pPr marL="0" indent="0" algn="just">
              <a:buNone/>
            </a:pPr>
            <a:r>
              <a:rPr lang="tr-TR" dirty="0"/>
              <a:t>(1)  Okulların hafta sonu, </a:t>
            </a:r>
            <a:r>
              <a:rPr lang="tr-TR" b="1" dirty="0"/>
              <a:t>(Değişik ibare:RG-10/7/2019-30827)</a:t>
            </a:r>
            <a:r>
              <a:rPr lang="tr-TR" dirty="0"/>
              <a:t>  </a:t>
            </a:r>
            <a:r>
              <a:rPr lang="tr-TR" u="sng" dirty="0">
                <a:solidFill>
                  <a:srgbClr val="FF0000"/>
                </a:solidFill>
              </a:rPr>
              <a:t>hafta sonu tatili, ara tatil</a:t>
            </a:r>
            <a:r>
              <a:rPr lang="tr-TR" dirty="0"/>
              <a:t> yarıyıl ve yaz tatili dışındaki resmî tatil günleri 17/3/1981 tarihli ve 2429 sayılı Ulusal Bayram ve Genel Tatiller Hakkında Kanun ile 16/4/2012 tarihli ve 2012/3073 sayılı Bakanlar Kurulu Kararıyla yürürlüğe konulan Ulusal ve Resmî Bayramlar ile Mahalli Kurtuluş Günleri, Atatürk Günleri ve Tarihi Günlerde Yapılacak Tören ve Kutlamalar Yönetmeliği hükümlerine göre belirlenir ve yıllık çalışma takviminde belirtilir.</a:t>
            </a:r>
          </a:p>
          <a:p>
            <a:pPr algn="just"/>
            <a:endParaRPr lang="tr-TR" dirty="0"/>
          </a:p>
        </p:txBody>
      </p:sp>
    </p:spTree>
    <p:extLst>
      <p:ext uri="{BB962C8B-B14F-4D97-AF65-F5344CB8AC3E}">
        <p14:creationId xmlns:p14="http://schemas.microsoft.com/office/powerpoint/2010/main" val="1143477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04664"/>
            <a:ext cx="7554416" cy="1600200"/>
          </a:xfrm>
        </p:spPr>
        <p:txBody>
          <a:bodyPr>
            <a:normAutofit/>
          </a:bodyPr>
          <a:lstStyle/>
          <a:p>
            <a:r>
              <a:rPr lang="tr-TR" sz="3200" dirty="0">
                <a:solidFill>
                  <a:srgbClr val="FF0000"/>
                </a:solidFill>
              </a:rPr>
              <a:t>Rehberlik hizmetleri ve sosyal etkinlikler</a:t>
            </a:r>
            <a:br>
              <a:rPr lang="tr-TR" sz="3200" dirty="0">
                <a:solidFill>
                  <a:srgbClr val="FF0000"/>
                </a:solidFill>
              </a:rPr>
            </a:br>
            <a:r>
              <a:rPr lang="tr-TR" sz="3200" dirty="0">
                <a:solidFill>
                  <a:srgbClr val="FF0000"/>
                </a:solidFill>
              </a:rPr>
              <a:t>MADDE 9 </a:t>
            </a:r>
          </a:p>
        </p:txBody>
      </p:sp>
      <p:sp>
        <p:nvSpPr>
          <p:cNvPr id="3" name="İçerik Yer Tutucusu 2"/>
          <p:cNvSpPr>
            <a:spLocks noGrp="1"/>
          </p:cNvSpPr>
          <p:nvPr>
            <p:ph idx="1"/>
          </p:nvPr>
        </p:nvSpPr>
        <p:spPr>
          <a:xfrm>
            <a:off x="755576" y="1916832"/>
            <a:ext cx="7543800" cy="3886200"/>
          </a:xfrm>
        </p:spPr>
        <p:txBody>
          <a:bodyPr/>
          <a:lstStyle/>
          <a:p>
            <a:pPr marL="0" indent="0" algn="just">
              <a:buNone/>
            </a:pPr>
            <a:r>
              <a:rPr lang="tr-TR" dirty="0"/>
              <a:t>(1) </a:t>
            </a:r>
            <a:r>
              <a:rPr lang="tr-TR" dirty="0">
                <a:solidFill>
                  <a:srgbClr val="FF0000"/>
                </a:solidFill>
              </a:rPr>
              <a:t>Anaokulları ile </a:t>
            </a:r>
            <a:r>
              <a:rPr lang="tr-TR" dirty="0"/>
              <a:t>ilkokul, ortaokul ve imam-hatip ortaokullarında; rehberlik hizmetlerini yürütmek amacıyla rehberlik servisi oluşturulur. Rehberlik hizmetleri ve sosyal etkinlikler ilgili mevzuat hükümlerine göre yürütülür.</a:t>
            </a:r>
          </a:p>
          <a:p>
            <a:pPr marL="0" indent="0" algn="just">
              <a:buNone/>
            </a:pPr>
            <a:endParaRPr lang="tr-TR" dirty="0"/>
          </a:p>
        </p:txBody>
      </p:sp>
    </p:spTree>
    <p:extLst>
      <p:ext uri="{BB962C8B-B14F-4D97-AF65-F5344CB8AC3E}">
        <p14:creationId xmlns:p14="http://schemas.microsoft.com/office/powerpoint/2010/main" val="1230934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99392"/>
            <a:ext cx="7554416" cy="1600200"/>
          </a:xfrm>
        </p:spPr>
        <p:txBody>
          <a:bodyPr>
            <a:normAutofit/>
          </a:bodyPr>
          <a:lstStyle/>
          <a:p>
            <a:r>
              <a:rPr lang="tr-TR" sz="3200" dirty="0">
                <a:solidFill>
                  <a:srgbClr val="FF0000"/>
                </a:solidFill>
              </a:rPr>
              <a:t>Kayıt zamanı ve kayıt yaşı</a:t>
            </a:r>
            <a:br>
              <a:rPr lang="tr-TR" sz="3200" dirty="0">
                <a:solidFill>
                  <a:srgbClr val="FF0000"/>
                </a:solidFill>
              </a:rPr>
            </a:br>
            <a:r>
              <a:rPr lang="tr-TR" sz="3200" dirty="0">
                <a:solidFill>
                  <a:srgbClr val="FF0000"/>
                </a:solidFill>
              </a:rPr>
              <a:t>MADDE 11 </a:t>
            </a:r>
          </a:p>
        </p:txBody>
      </p:sp>
      <p:sp>
        <p:nvSpPr>
          <p:cNvPr id="3" name="İçerik Yer Tutucusu 2"/>
          <p:cNvSpPr>
            <a:spLocks noGrp="1"/>
          </p:cNvSpPr>
          <p:nvPr>
            <p:ph idx="1"/>
          </p:nvPr>
        </p:nvSpPr>
        <p:spPr>
          <a:xfrm>
            <a:off x="755576" y="1700808"/>
            <a:ext cx="7543800" cy="4390256"/>
          </a:xfrm>
        </p:spPr>
        <p:txBody>
          <a:bodyPr>
            <a:normAutofit fontScale="92500" lnSpcReduction="20000"/>
          </a:bodyPr>
          <a:lstStyle/>
          <a:p>
            <a:pPr marL="0" indent="0" algn="just">
              <a:buNone/>
            </a:pPr>
            <a:r>
              <a:rPr lang="tr-TR" dirty="0"/>
              <a:t>(2) </a:t>
            </a:r>
            <a:r>
              <a:rPr lang="tr-TR" b="1" dirty="0"/>
              <a:t>(Değişik:RG-10/7/2019-30827) </a:t>
            </a:r>
            <a:r>
              <a:rPr lang="tr-TR" dirty="0"/>
              <a:t>Okul yönetimi, öğrenim çağında olup nüfus kaydı bulunmayan çocukları, </a:t>
            </a:r>
            <a:r>
              <a:rPr lang="tr-TR" dirty="0">
                <a:solidFill>
                  <a:srgbClr val="FF0000"/>
                </a:solidFill>
              </a:rPr>
              <a:t>25/4/2006 tarihli ve </a:t>
            </a:r>
            <a:r>
              <a:rPr lang="tr-TR" dirty="0"/>
              <a:t>5490 sayılı Nüfus Hizmetleri Kanununun ilgili hükümleri çerçevesinde </a:t>
            </a:r>
            <a:r>
              <a:rPr lang="tr-TR" dirty="0">
                <a:solidFill>
                  <a:srgbClr val="FF0000"/>
                </a:solidFill>
              </a:rPr>
              <a:t>Türkiye Cumhuriyeti kimlik kartı</a:t>
            </a:r>
            <a:r>
              <a:rPr lang="tr-TR" dirty="0"/>
              <a:t> düzenlenmesi için nüfus müdürlüğüne bildirir ve Türkiye Cumhuriyeti kimlik numarası temin edilen öğrencilerin kesin kayıtlarını e-Okul sistemi üzerinden yapar</a:t>
            </a:r>
            <a:r>
              <a:rPr lang="tr-TR" dirty="0" smtClean="0"/>
              <a:t>. </a:t>
            </a:r>
          </a:p>
          <a:p>
            <a:pPr marL="0" indent="0" algn="just">
              <a:buNone/>
            </a:pPr>
            <a:endParaRPr lang="tr-TR" dirty="0" smtClean="0"/>
          </a:p>
          <a:p>
            <a:pPr marL="0" indent="0" algn="just">
              <a:buNone/>
            </a:pPr>
            <a:r>
              <a:rPr lang="tr-TR" dirty="0" smtClean="0"/>
              <a:t>(</a:t>
            </a:r>
            <a:r>
              <a:rPr lang="tr-TR" dirty="0"/>
              <a:t>3) </a:t>
            </a:r>
            <a:r>
              <a:rPr lang="tr-TR" b="1" dirty="0"/>
              <a:t>(Değişik:RG-10/7/2019-30827)</a:t>
            </a:r>
            <a:r>
              <a:rPr lang="tr-TR" dirty="0"/>
              <a:t> Yabancı uyruklu olup İçişleri Bakanlığınca verilen belge ile kimlik numarası edinen çocukların kayıtları bu kimlik belgesinde bulunan bilgilere göre yapılır. Türk vatandaşlığına kabul işlemleri devam eden çocukların Türkiye Cumhuriyeti kimlik numarası edinmelerinin ardından e-Okul sisteminde kimlik numarası güncellenir.</a:t>
            </a:r>
          </a:p>
          <a:p>
            <a:pPr marL="0" indent="0" algn="just">
              <a:buNone/>
            </a:pPr>
            <a:endParaRPr lang="tr-TR" dirty="0"/>
          </a:p>
        </p:txBody>
      </p:sp>
    </p:spTree>
    <p:extLst>
      <p:ext uri="{BB962C8B-B14F-4D97-AF65-F5344CB8AC3E}">
        <p14:creationId xmlns:p14="http://schemas.microsoft.com/office/powerpoint/2010/main" val="3241499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TotalTime>
  <Words>1016</Words>
  <Application>Microsoft Office PowerPoint</Application>
  <PresentationFormat>Ekran Gösterisi (4:3)</PresentationFormat>
  <Paragraphs>181</Paragraphs>
  <Slides>52</Slides>
  <Notes>0</Notes>
  <HiddenSlides>0</HiddenSlides>
  <MMClips>0</MMClips>
  <ScaleCrop>false</ScaleCrop>
  <HeadingPairs>
    <vt:vector size="4" baseType="variant">
      <vt:variant>
        <vt:lpstr>Tema</vt:lpstr>
      </vt:variant>
      <vt:variant>
        <vt:i4>1</vt:i4>
      </vt:variant>
      <vt:variant>
        <vt:lpstr>Slayt Başlıkları</vt:lpstr>
      </vt:variant>
      <vt:variant>
        <vt:i4>52</vt:i4>
      </vt:variant>
    </vt:vector>
  </HeadingPairs>
  <TitlesOfParts>
    <vt:vector size="53" baseType="lpstr">
      <vt:lpstr>NewsPrint</vt:lpstr>
      <vt:lpstr>PowerPoint Sunusu</vt:lpstr>
      <vt:lpstr>MİLLÎ EĞİTİM BAKANLIĞI OKUL ÖNCESİ EĞİTİM VE İLKÖĞRETİM KURUMLARI YÖNETMELİĞİ </vt:lpstr>
      <vt:lpstr>Dayanak MADDE 3</vt:lpstr>
      <vt:lpstr>Tanımlar MADDE 4 </vt:lpstr>
      <vt:lpstr>Ders yılı süresi ve haftalık ders programı MADDE 5 </vt:lpstr>
      <vt:lpstr>Etkinlik, ders, etüt ve dinlenme süreleri MADDE 6</vt:lpstr>
      <vt:lpstr>Resmî tatil günleri MADDE 8 </vt:lpstr>
      <vt:lpstr>Rehberlik hizmetleri ve sosyal etkinlikler MADDE 9 </vt:lpstr>
      <vt:lpstr>Kayıt zamanı ve kayıt yaşı MADDE 11 </vt:lpstr>
      <vt:lpstr>PowerPoint Sunusu</vt:lpstr>
      <vt:lpstr>PowerPoint Sunusu</vt:lpstr>
      <vt:lpstr>Nakil MADDE 12 </vt:lpstr>
      <vt:lpstr>Denklik ile kayıt MADDE 13</vt:lpstr>
      <vt:lpstr>Sınavla kayıt MADDE 14 </vt:lpstr>
      <vt:lpstr>Öğrenci dosyası MADDE 16 </vt:lpstr>
      <vt:lpstr>Devam, devamsızlığın izlenmesi ve izin verme MADDE 18 </vt:lpstr>
      <vt:lpstr>Ölçme ve değerlendirmenin genel esasları MADDE 20 </vt:lpstr>
      <vt:lpstr>Öğrenci başarısının değerlendirilmesi MADDE 31 </vt:lpstr>
      <vt:lpstr>İlköğretim kurumlarında sınıf yükseltme MADDE 32 </vt:lpstr>
      <vt:lpstr>Öğretmenler kurulu MADDE 34 </vt:lpstr>
      <vt:lpstr>Zümre öğretmenler kurulu MADDE 35 </vt:lpstr>
      <vt:lpstr>Sınıf/şube öğretmenler kurulu MADDE 36</vt:lpstr>
      <vt:lpstr>Kurullar ve zümreler ile ilgili diğer hususlar MADDE 36/A </vt:lpstr>
      <vt:lpstr>Okul öğrenci meclisi MADDE 37</vt:lpstr>
      <vt:lpstr>Öğretmenlerin mesleki çalışmaları MADDE 38 </vt:lpstr>
      <vt:lpstr>Öğretmen MADDE 43 </vt:lpstr>
      <vt:lpstr>Müdür yardımcısı ve öğretmenlerin nöbet görevi MADDE 44</vt:lpstr>
      <vt:lpstr>PowerPoint Sunusu</vt:lpstr>
      <vt:lpstr>Destek eğitim personeli, uzman ve usta öğreticiler MADDE 45 </vt:lpstr>
      <vt:lpstr>Belletici ve nöbetçi belletici öğretmen görevlendirilmesi  MADDE 46 </vt:lpstr>
      <vt:lpstr>Okul rehberlik öğretmeni MADDE 47 </vt:lpstr>
      <vt:lpstr>Şube rehber öğretmeni MADDE 48 </vt:lpstr>
      <vt:lpstr>Alan/bölüm şefi MADDE 49 </vt:lpstr>
      <vt:lpstr>Ödüller ve ödüllerin verilmesi MADDE 53 </vt:lpstr>
      <vt:lpstr>Öğrencilerin olumsuz davranışları ve uygulanacak yaptırımlar MADDE 54 </vt:lpstr>
      <vt:lpstr>Yaptırım gerektiren davranışlar MADDE 55</vt:lpstr>
      <vt:lpstr>Yaptırım takdirinde dikkat edilecek hususlar MADDE 56</vt:lpstr>
      <vt:lpstr>Öğrenci davranışlarını değerlendirme kurulu MADDE 57 </vt:lpstr>
      <vt:lpstr>Öğrenci davranışlarını değerlendirme kurulunun görevleri MADDE 58 </vt:lpstr>
      <vt:lpstr>İfadelerin alınması,  kanıtların toplanması ve kararların yazılması MADDE 60 </vt:lpstr>
      <vt:lpstr>Kararların uygulanması, dosyalara işlenmesi ve silinmesi MADDE 62</vt:lpstr>
      <vt:lpstr>Okul öncesi eğitim kurumlarında ücret tespit komisyonu ve ücretin tespiti MADDE 67 </vt:lpstr>
      <vt:lpstr>Okul öncesi eğitim kurumlarında ücretin alınması ve bütçenin hazırlanması MADDE 68 </vt:lpstr>
      <vt:lpstr>Belgelerin düzenlenmesi MADDE 73 </vt:lpstr>
      <vt:lpstr>Belgesini zamanında alamayan veya kaybedenler MADDE 74 </vt:lpstr>
      <vt:lpstr>Öğrenci sağlığı ve okul güvenliği MADDE 78</vt:lpstr>
      <vt:lpstr>Okul öncesi eğitim ve ilköğretim kurumlarının açılması ve binaların kullanılması MADDE 81</vt:lpstr>
      <vt:lpstr>Okul öncesi eğitimde eğitime erişim modelleri MADDE 82 </vt:lpstr>
      <vt:lpstr>Destek eğitim odası açılması MADDE 84 </vt:lpstr>
      <vt:lpstr>Yatılı bölge ortaokulları MADDE 93 </vt:lpstr>
      <vt:lpstr>Rehberlik ve denetim MADDE 94</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Millî Eğitim Bakanlığı Temel Eğitim Genel Müdürlüğü</dc:title>
  <dc:creator>Dilek DEMIR</dc:creator>
  <cp:lastModifiedBy>fatih</cp:lastModifiedBy>
  <cp:revision>38</cp:revision>
  <dcterms:created xsi:type="dcterms:W3CDTF">2019-08-02T11:30:44Z</dcterms:created>
  <dcterms:modified xsi:type="dcterms:W3CDTF">2019-09-18T11:17:37Z</dcterms:modified>
</cp:coreProperties>
</file>